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377" r:id="rId2"/>
    <p:sldId id="257" r:id="rId3"/>
    <p:sldId id="490" r:id="rId4"/>
    <p:sldId id="491" r:id="rId5"/>
    <p:sldId id="498" r:id="rId6"/>
    <p:sldId id="501" r:id="rId7"/>
    <p:sldId id="499" r:id="rId8"/>
    <p:sldId id="502" r:id="rId9"/>
    <p:sldId id="500" r:id="rId10"/>
    <p:sldId id="503" r:id="rId11"/>
    <p:sldId id="504" r:id="rId12"/>
    <p:sldId id="506" r:id="rId13"/>
    <p:sldId id="507" r:id="rId14"/>
    <p:sldId id="512" r:id="rId15"/>
    <p:sldId id="508" r:id="rId16"/>
    <p:sldId id="509" r:id="rId17"/>
    <p:sldId id="510" r:id="rId18"/>
    <p:sldId id="513" r:id="rId19"/>
    <p:sldId id="515" r:id="rId20"/>
    <p:sldId id="511" r:id="rId21"/>
    <p:sldId id="492" r:id="rId22"/>
    <p:sldId id="516" r:id="rId23"/>
    <p:sldId id="517" r:id="rId24"/>
    <p:sldId id="514" r:id="rId25"/>
    <p:sldId id="518" r:id="rId26"/>
    <p:sldId id="479" r:id="rId27"/>
    <p:sldId id="488" r:id="rId28"/>
    <p:sldId id="592" r:id="rId29"/>
    <p:sldId id="593" r:id="rId30"/>
    <p:sldId id="493" r:id="rId31"/>
    <p:sldId id="519" r:id="rId32"/>
    <p:sldId id="520" r:id="rId33"/>
    <p:sldId id="521" r:id="rId34"/>
    <p:sldId id="523" r:id="rId35"/>
    <p:sldId id="522" r:id="rId36"/>
    <p:sldId id="525" r:id="rId37"/>
    <p:sldId id="526" r:id="rId38"/>
    <p:sldId id="527" r:id="rId39"/>
    <p:sldId id="528" r:id="rId40"/>
    <p:sldId id="534" r:id="rId41"/>
    <p:sldId id="535" r:id="rId42"/>
    <p:sldId id="554" r:id="rId43"/>
    <p:sldId id="530" r:id="rId44"/>
    <p:sldId id="531" r:id="rId45"/>
    <p:sldId id="536" r:id="rId46"/>
    <p:sldId id="532" r:id="rId47"/>
    <p:sldId id="538" r:id="rId48"/>
    <p:sldId id="539" r:id="rId49"/>
    <p:sldId id="540" r:id="rId50"/>
    <p:sldId id="541" r:id="rId51"/>
    <p:sldId id="542" r:id="rId52"/>
    <p:sldId id="555" r:id="rId53"/>
    <p:sldId id="556" r:id="rId54"/>
    <p:sldId id="557" r:id="rId55"/>
    <p:sldId id="563" r:id="rId56"/>
    <p:sldId id="549" r:id="rId57"/>
    <p:sldId id="547" r:id="rId58"/>
    <p:sldId id="544" r:id="rId59"/>
    <p:sldId id="573" r:id="rId60"/>
    <p:sldId id="574" r:id="rId61"/>
    <p:sldId id="575" r:id="rId62"/>
    <p:sldId id="576" r:id="rId63"/>
    <p:sldId id="545" r:id="rId64"/>
    <p:sldId id="546" r:id="rId65"/>
    <p:sldId id="548" r:id="rId66"/>
    <p:sldId id="577" r:id="rId67"/>
    <p:sldId id="578" r:id="rId68"/>
    <p:sldId id="579" r:id="rId69"/>
    <p:sldId id="580" r:id="rId70"/>
    <p:sldId id="560" r:id="rId71"/>
    <p:sldId id="562" r:id="rId72"/>
    <p:sldId id="564" r:id="rId73"/>
    <p:sldId id="581" r:id="rId74"/>
    <p:sldId id="566" r:id="rId75"/>
    <p:sldId id="568" r:id="rId76"/>
    <p:sldId id="567" r:id="rId77"/>
    <p:sldId id="582" r:id="rId78"/>
    <p:sldId id="584" r:id="rId79"/>
    <p:sldId id="583" r:id="rId80"/>
    <p:sldId id="586" r:id="rId81"/>
    <p:sldId id="570" r:id="rId82"/>
    <p:sldId id="569" r:id="rId83"/>
    <p:sldId id="587" r:id="rId84"/>
    <p:sldId id="590" r:id="rId85"/>
    <p:sldId id="588" r:id="rId86"/>
    <p:sldId id="591" r:id="rId87"/>
    <p:sldId id="537" r:id="rId88"/>
    <p:sldId id="589" r:id="rId89"/>
    <p:sldId id="495" r:id="rId90"/>
    <p:sldId id="496" r:id="rId91"/>
    <p:sldId id="571" r:id="rId92"/>
    <p:sldId id="550" r:id="rId93"/>
    <p:sldId id="551" r:id="rId94"/>
    <p:sldId id="552" r:id="rId95"/>
    <p:sldId id="497" r:id="rId96"/>
    <p:sldId id="346" r:id="rId97"/>
    <p:sldId id="489" r:id="rId98"/>
    <p:sldId id="594" r:id="rId99"/>
    <p:sldId id="524" r:id="rId100"/>
    <p:sldId id="572" r:id="rId101"/>
    <p:sldId id="595" r:id="rId102"/>
    <p:sldId id="494"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90"/>
          </p14:sldIdLst>
        </p14:section>
        <p14:section name="I.1. Evaluating embeddings" id="{9EC0A8BC-0C90-4E17-9A83-88D253AC86F8}">
          <p14:sldIdLst>
            <p14:sldId id="491"/>
            <p14:sldId id="498"/>
            <p14:sldId id="501"/>
            <p14:sldId id="499"/>
            <p14:sldId id="502"/>
            <p14:sldId id="500"/>
            <p14:sldId id="503"/>
            <p14:sldId id="504"/>
            <p14:sldId id="506"/>
            <p14:sldId id="507"/>
            <p14:sldId id="512"/>
            <p14:sldId id="508"/>
            <p14:sldId id="509"/>
            <p14:sldId id="510"/>
            <p14:sldId id="513"/>
            <p14:sldId id="515"/>
            <p14:sldId id="511"/>
          </p14:sldIdLst>
        </p14:section>
        <p14:section name="I.2. Word Embedding biases and their risks" id="{DF0BC02B-DD3C-43AA-9EA4-BF1F6C3FE6B8}">
          <p14:sldIdLst>
            <p14:sldId id="492"/>
            <p14:sldId id="516"/>
            <p14:sldId id="517"/>
            <p14:sldId id="514"/>
          </p14:sldIdLst>
        </p14:section>
        <p14:section name="I.3. From unsupervised to supervised" id="{EC8062BC-6809-40D5-92E3-7298801259BA}">
          <p14:sldIdLst>
            <p14:sldId id="518"/>
            <p14:sldId id="479"/>
            <p14:sldId id="488"/>
            <p14:sldId id="592"/>
            <p14:sldId id="593"/>
          </p14:sldIdLst>
        </p14:section>
        <p14:section name="II.0. A quick word about Seq2Seq" id="{E7C3D045-13E9-4359-A002-340E41F3BC0F}">
          <p14:sldIdLst>
            <p14:sldId id="493"/>
            <p14:sldId id="519"/>
            <p14:sldId id="520"/>
            <p14:sldId id="521"/>
            <p14:sldId id="523"/>
            <p14:sldId id="522"/>
            <p14:sldId id="525"/>
            <p14:sldId id="526"/>
            <p14:sldId id="527"/>
            <p14:sldId id="528"/>
          </p14:sldIdLst>
        </p14:section>
        <p14:section name="II.1. Attention in Neural Networks" id="{5667F1E7-BDBC-4C2A-9A6F-210563991C98}">
          <p14:sldIdLst>
            <p14:sldId id="534"/>
            <p14:sldId id="535"/>
            <p14:sldId id="554"/>
            <p14:sldId id="530"/>
          </p14:sldIdLst>
        </p14:section>
        <p14:section name="II.2. The attention layer" id="{57D361E6-8AC2-4154-B849-E5BD335FC2F3}">
          <p14:sldIdLst>
            <p14:sldId id="531"/>
            <p14:sldId id="536"/>
            <p14:sldId id="532"/>
            <p14:sldId id="538"/>
            <p14:sldId id="539"/>
            <p14:sldId id="540"/>
            <p14:sldId id="541"/>
            <p14:sldId id="542"/>
            <p14:sldId id="555"/>
            <p14:sldId id="556"/>
            <p14:sldId id="557"/>
            <p14:sldId id="563"/>
            <p14:sldId id="549"/>
            <p14:sldId id="547"/>
            <p14:sldId id="544"/>
            <p14:sldId id="573"/>
            <p14:sldId id="574"/>
            <p14:sldId id="575"/>
            <p14:sldId id="576"/>
            <p14:sldId id="545"/>
            <p14:sldId id="546"/>
            <p14:sldId id="548"/>
            <p14:sldId id="577"/>
            <p14:sldId id="578"/>
            <p14:sldId id="579"/>
            <p14:sldId id="580"/>
            <p14:sldId id="560"/>
            <p14:sldId id="562"/>
            <p14:sldId id="564"/>
            <p14:sldId id="581"/>
            <p14:sldId id="566"/>
            <p14:sldId id="568"/>
            <p14:sldId id="567"/>
            <p14:sldId id="582"/>
            <p14:sldId id="584"/>
            <p14:sldId id="583"/>
            <p14:sldId id="586"/>
            <p14:sldId id="570"/>
            <p14:sldId id="569"/>
            <p14:sldId id="587"/>
            <p14:sldId id="590"/>
            <p14:sldId id="588"/>
            <p14:sldId id="591"/>
            <p14:sldId id="537"/>
            <p14:sldId id="589"/>
          </p14:sldIdLst>
        </p14:section>
        <p14:section name="II.2. Uses for Attention in CNNs/GCNs" id="{B3FC2072-FA22-4307-94E3-6B43766F9F60}">
          <p14:sldIdLst>
            <p14:sldId id="495"/>
            <p14:sldId id="496"/>
            <p14:sldId id="571"/>
            <p14:sldId id="550"/>
            <p14:sldId id="551"/>
            <p14:sldId id="552"/>
          </p14:sldIdLst>
        </p14:section>
        <p14:section name="Conclusion" id="{09807B6E-2B76-45C8-B103-96D5021B68A6}">
          <p14:sldIdLst>
            <p14:sldId id="497"/>
            <p14:sldId id="346"/>
          </p14:sldIdLst>
        </p14:section>
        <p14:section name="References and watchlist" id="{217B8593-1CA5-408D-B198-A5E6ACAB5948}">
          <p14:sldIdLst>
            <p14:sldId id="489"/>
            <p14:sldId id="594"/>
            <p14:sldId id="524"/>
            <p14:sldId id="572"/>
            <p14:sldId id="595"/>
            <p14:sldId id="4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247289-8237-498D-B353-DFFD9C5D9F77}" v="4" dt="2022-10-18T03:52:57.1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6/11/relationships/changesInfo" Target="changesInfos/changesInfo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A3247289-8237-498D-B353-DFFD9C5D9F77}"/>
    <pc:docChg chg="custSel mod addSld modSld sldOrd modMainMaster addSection delSection modSection">
      <pc:chgData name="Matthieu De Mari" userId="dfb708c9-d8dc-439f-9a3b-c772bf4a311c" providerId="ADAL" clId="{A3247289-8237-498D-B353-DFFD9C5D9F77}" dt="2022-10-18T03:53:02.345" v="31" actId="20577"/>
      <pc:docMkLst>
        <pc:docMk/>
      </pc:docMkLst>
      <pc:sldChg chg="add ord">
        <pc:chgData name="Matthieu De Mari" userId="dfb708c9-d8dc-439f-9a3b-c772bf4a311c" providerId="ADAL" clId="{A3247289-8237-498D-B353-DFFD9C5D9F77}" dt="2022-10-17T09:23:02.483" v="13" actId="20578"/>
        <pc:sldMkLst>
          <pc:docMk/>
          <pc:sldMk cId="143135272" sldId="479"/>
        </pc:sldMkLst>
      </pc:sldChg>
      <pc:sldChg chg="add ord">
        <pc:chgData name="Matthieu De Mari" userId="dfb708c9-d8dc-439f-9a3b-c772bf4a311c" providerId="ADAL" clId="{A3247289-8237-498D-B353-DFFD9C5D9F77}" dt="2022-10-17T09:23:01.292" v="12" actId="20578"/>
        <pc:sldMkLst>
          <pc:docMk/>
          <pc:sldMk cId="3934302544" sldId="488"/>
        </pc:sldMkLst>
      </pc:sldChg>
      <pc:sldChg chg="ord">
        <pc:chgData name="Matthieu De Mari" userId="dfb708c9-d8dc-439f-9a3b-c772bf4a311c" providerId="ADAL" clId="{A3247289-8237-498D-B353-DFFD9C5D9F77}" dt="2022-10-17T09:23:03.699" v="14" actId="20578"/>
        <pc:sldMkLst>
          <pc:docMk/>
          <pc:sldMk cId="704021559" sldId="518"/>
        </pc:sldMkLst>
      </pc:sldChg>
      <pc:sldChg chg="add ord">
        <pc:chgData name="Matthieu De Mari" userId="dfb708c9-d8dc-439f-9a3b-c772bf4a311c" providerId="ADAL" clId="{A3247289-8237-498D-B353-DFFD9C5D9F77}" dt="2022-10-17T09:22:59.645" v="11" actId="20578"/>
        <pc:sldMkLst>
          <pc:docMk/>
          <pc:sldMk cId="2745187814" sldId="592"/>
        </pc:sldMkLst>
      </pc:sldChg>
      <pc:sldChg chg="add ord">
        <pc:chgData name="Matthieu De Mari" userId="dfb708c9-d8dc-439f-9a3b-c772bf4a311c" providerId="ADAL" clId="{A3247289-8237-498D-B353-DFFD9C5D9F77}" dt="2022-10-17T09:22:48.190" v="10"/>
        <pc:sldMkLst>
          <pc:docMk/>
          <pc:sldMk cId="4087319041" sldId="593"/>
        </pc:sldMkLst>
      </pc:sldChg>
      <pc:sldChg chg="modSp add mod">
        <pc:chgData name="Matthieu De Mari" userId="dfb708c9-d8dc-439f-9a3b-c772bf4a311c" providerId="ADAL" clId="{A3247289-8237-498D-B353-DFFD9C5D9F77}" dt="2022-10-18T03:53:02.345" v="31" actId="20577"/>
        <pc:sldMkLst>
          <pc:docMk/>
          <pc:sldMk cId="1830233820" sldId="594"/>
        </pc:sldMkLst>
        <pc:spChg chg="mod">
          <ac:chgData name="Matthieu De Mari" userId="dfb708c9-d8dc-439f-9a3b-c772bf4a311c" providerId="ADAL" clId="{A3247289-8237-498D-B353-DFFD9C5D9F77}" dt="2022-10-18T03:53:02.345" v="31" actId="20577"/>
          <ac:spMkLst>
            <pc:docMk/>
            <pc:sldMk cId="1830233820" sldId="594"/>
            <ac:spMk id="3" creationId="{C71C8DD6-14D1-44DF-9843-EFEDF44E39A2}"/>
          </ac:spMkLst>
        </pc:spChg>
      </pc:sldChg>
      <pc:sldChg chg="add">
        <pc:chgData name="Matthieu De Mari" userId="dfb708c9-d8dc-439f-9a3b-c772bf4a311c" providerId="ADAL" clId="{A3247289-8237-498D-B353-DFFD9C5D9F77}" dt="2022-10-17T09:25:33.427" v="22"/>
        <pc:sldMkLst>
          <pc:docMk/>
          <pc:sldMk cId="2112885092" sldId="595"/>
        </pc:sldMkLst>
      </pc:sldChg>
      <pc:sldMasterChg chg="addSp mod">
        <pc:chgData name="Matthieu De Mari" userId="dfb708c9-d8dc-439f-9a3b-c772bf4a311c" providerId="ADAL" clId="{A3247289-8237-498D-B353-DFFD9C5D9F77}" dt="2022-10-17T09:22:38.227" v="0" actId="33475"/>
        <pc:sldMasterMkLst>
          <pc:docMk/>
          <pc:sldMasterMk cId="2168708284" sldId="2147483648"/>
        </pc:sldMasterMkLst>
        <pc:spChg chg="add">
          <ac:chgData name="Matthieu De Mari" userId="dfb708c9-d8dc-439f-9a3b-c772bf4a311c" providerId="ADAL" clId="{A3247289-8237-498D-B353-DFFD9C5D9F77}" dt="2022-10-17T09:22:38.227" v="0" actId="33475"/>
          <ac:spMkLst>
            <pc:docMk/>
            <pc:sldMasterMk cId="2168708284" sldId="2147483648"/>
            <ac:spMk id="9" creationId="{95990870-7B64-C8F1-10BD-1F234FE65470}"/>
          </ac:spMkLst>
        </pc:spChg>
        <pc:spChg chg="add">
          <ac:chgData name="Matthieu De Mari" userId="dfb708c9-d8dc-439f-9a3b-c772bf4a311c" providerId="ADAL" clId="{A3247289-8237-498D-B353-DFFD9C5D9F77}" dt="2022-10-17T09:22:38.227" v="0" actId="33475"/>
          <ac:spMkLst>
            <pc:docMk/>
            <pc:sldMasterMk cId="2168708284" sldId="2147483648"/>
            <ac:spMk id="10" creationId="{7C8FB0A7-FE4F-1951-03CC-1758894FF0D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18/10/2022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43</a:t>
            </a:fld>
            <a:endParaRPr lang="en-GB"/>
          </a:p>
        </p:txBody>
      </p:sp>
    </p:spTree>
    <p:extLst>
      <p:ext uri="{BB962C8B-B14F-4D97-AF65-F5344CB8AC3E}">
        <p14:creationId xmlns:p14="http://schemas.microsoft.com/office/powerpoint/2010/main" val="183075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91</a:t>
            </a:fld>
            <a:endParaRPr lang="en-GB"/>
          </a:p>
        </p:txBody>
      </p:sp>
    </p:spTree>
    <p:extLst>
      <p:ext uri="{BB962C8B-B14F-4D97-AF65-F5344CB8AC3E}">
        <p14:creationId xmlns:p14="http://schemas.microsoft.com/office/powerpoint/2010/main" val="1252653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18/10/2022</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18/10/2022</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18/10/2022</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18/10/2022</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18/10/2022</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18/10/2022</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18/10/2022</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18/10/2022</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18/10/2022</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18/10/2022</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18/10/2022</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18/10/2022</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95990870-7B64-C8F1-10BD-1F234FE65470}"/>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7C8FB0A7-FE4F-1951-03CC-1758894FF0D0}"/>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hyperlink" Target="https://www.vox.com/2019/4/13/18309418/open-ai-dota-triumph-og" TargetMode="External"/><Relationship Id="rId2" Type="http://schemas.openxmlformats.org/officeDocument/2006/relationships/hyperlink" Target="https://arxiv.org/abs/1912.06680" TargetMode="External"/><Relationship Id="rId1" Type="http://schemas.openxmlformats.org/officeDocument/2006/relationships/slideLayout" Target="../slideLayouts/slideLayout2.xml"/><Relationship Id="rId6" Type="http://schemas.openxmlformats.org/officeDocument/2006/relationships/hyperlink" Target="https://www.technologyreview.com/2020/07/20/1005454/openai-machine-learning-language-generator-gpt-3-nlp/" TargetMode="External"/><Relationship Id="rId5" Type="http://schemas.openxmlformats.org/officeDocument/2006/relationships/hyperlink" Target="https://www.vox.com/future-perfect/21355768/gpt-3-ai-openai-turing-test-language" TargetMode="External"/><Relationship Id="rId4" Type="http://schemas.openxmlformats.org/officeDocument/2006/relationships/hyperlink" Target="https://arxiv.org/abs/2005.14165"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scholar.google.com/citations?user=K5nCPZwAAAAJ&amp;hl=en" TargetMode="External"/><Relationship Id="rId2" Type="http://schemas.openxmlformats.org/officeDocument/2006/relationships/hyperlink" Target="https://scholar.google.fr/citations?user=45KfCpgAAAAJ&amp;hl=fr" TargetMode="External"/><Relationship Id="rId1" Type="http://schemas.openxmlformats.org/officeDocument/2006/relationships/slideLayout" Target="../slideLayouts/slideLayout2.xml"/><Relationship Id="rId6" Type="http://schemas.openxmlformats.org/officeDocument/2006/relationships/hyperlink" Target="https://www.ischool.berkeley.edu/courses/datasci/266" TargetMode="External"/><Relationship Id="rId5" Type="http://schemas.openxmlformats.org/officeDocument/2006/relationships/hyperlink" Target="https://www.ischool.berkeley.edu/user/4406" TargetMode="External"/><Relationship Id="rId4" Type="http://schemas.openxmlformats.org/officeDocument/2006/relationships/hyperlink" Target="https://scholar.google.com/citations?user=BrT1NW8AAAAJ&amp;hl=en"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www.microsoft.com/en-us/research/people/toschnab" TargetMode="External"/><Relationship Id="rId2" Type="http://schemas.openxmlformats.org/officeDocument/2006/relationships/hyperlink" Target="https://scholar.google.com/citations?user=o_i419UAAAAJ&amp;hl=en" TargetMode="External"/><Relationship Id="rId1" Type="http://schemas.openxmlformats.org/officeDocument/2006/relationships/slideLayout" Target="../slideLayouts/slideLayout2.xml"/><Relationship Id="rId6" Type="http://schemas.openxmlformats.org/officeDocument/2006/relationships/hyperlink" Target="https://research.google/people/106320/" TargetMode="External"/><Relationship Id="rId5" Type="http://schemas.openxmlformats.org/officeDocument/2006/relationships/hyperlink" Target="https://scholar.google.com/citations?user=oR9sCGYAAAAJ&amp;hl=en" TargetMode="External"/><Relationship Id="rId4" Type="http://schemas.openxmlformats.org/officeDocument/2006/relationships/hyperlink" Target="https://scholar.google.com/citations?user=3rF9gtAAAAAJ&amp;hl=e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www.tensorflow.org/hub/tutorials/semantic_similarity_with_tf_hub_universal_encoder"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hyperlink" Target="https://www.kaggle.com/sarthakvajpayee/attention-mechanism-japanese-english/notebook"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pytorch.org/docs/stable/generated/torch.nn.Transformer.html"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hyperlink" Target="https://pypi.org/project/bert-embedding/" TargetMode="Externa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hyperlink" Target="https://arxiv.org/abs/1607.06520" TargetMode="External"/><Relationship Id="rId2" Type="http://schemas.openxmlformats.org/officeDocument/2006/relationships/hyperlink" Target="https://www.aclweb.org/anthology/D15-1036/" TargetMode="External"/><Relationship Id="rId1" Type="http://schemas.openxmlformats.org/officeDocument/2006/relationships/slideLayout" Target="../slideLayouts/slideLayout2.xml"/><Relationship Id="rId4" Type="http://schemas.openxmlformats.org/officeDocument/2006/relationships/hyperlink" Target="https://arxiv.org/abs/1706.03762"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arxiv.org/abs/1803.11175" TargetMode="External"/><Relationship Id="rId2" Type="http://schemas.openxmlformats.org/officeDocument/2006/relationships/hyperlink" Target="https://arxiv.org/abs/1705.02364" TargetMode="External"/><Relationship Id="rId1" Type="http://schemas.openxmlformats.org/officeDocument/2006/relationships/slideLayout" Target="../slideLayouts/slideLayout2.xml"/><Relationship Id="rId4" Type="http://schemas.openxmlformats.org/officeDocument/2006/relationships/hyperlink" Target="https://arxiv.org/abs/1804.07461"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arxiv.org/abs/2103.03404" TargetMode="External"/><Relationship Id="rId2" Type="http://schemas.openxmlformats.org/officeDocument/2006/relationships/hyperlink" Target="https://arxiv.org/abs/1810.04805" TargetMode="External"/><Relationship Id="rId1" Type="http://schemas.openxmlformats.org/officeDocument/2006/relationships/slideLayout" Target="../slideLayouts/slideLayout2.xml"/><Relationship Id="rId4" Type="http://schemas.openxmlformats.org/officeDocument/2006/relationships/hyperlink" Target="https://arxiv.org/abs/2102.0860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W9-S3 Word Embedding Biases, Word Embedding Evaluation and Attention</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 </a:t>
            </a:r>
            <a:r>
              <a:rPr lang="en-US" dirty="0" err="1"/>
              <a:t>Berrak</a:t>
            </a:r>
            <a:r>
              <a:rPr lang="en-US" dirty="0"/>
              <a:t> </a:t>
            </a:r>
            <a:r>
              <a:rPr lang="en-US" dirty="0" err="1"/>
              <a:t>Sisman</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lstStyle/>
          <a:p>
            <a:pPr marL="0" indent="0">
              <a:buNone/>
            </a:pPr>
            <a:r>
              <a:rPr lang="en-US" b="1" dirty="0"/>
              <a:t>Method #2 (Intrinsic Evaluation): </a:t>
            </a:r>
          </a:p>
          <a:p>
            <a:pPr marL="0" indent="0">
              <a:buNone/>
            </a:pPr>
            <a:r>
              <a:rPr lang="en-US" dirty="0"/>
              <a:t>Methods of </a:t>
            </a:r>
            <a:r>
              <a:rPr lang="en-US" b="1" dirty="0"/>
              <a:t>intrinsic</a:t>
            </a:r>
            <a:r>
              <a:rPr lang="en-US" dirty="0"/>
              <a:t> </a:t>
            </a:r>
            <a:r>
              <a:rPr lang="en-US" b="1" dirty="0"/>
              <a:t>evaluation</a:t>
            </a:r>
            <a:r>
              <a:rPr lang="en-US" dirty="0"/>
              <a:t> are experiments in which word embeddings are compared with human judgments on words relations.</a:t>
            </a:r>
          </a:p>
          <a:p>
            <a:pPr marL="0" indent="0">
              <a:buNone/>
            </a:pPr>
            <a:endParaRPr lang="en-US" dirty="0"/>
          </a:p>
          <a:p>
            <a:pPr marL="0" indent="0">
              <a:buNone/>
            </a:pPr>
            <a:r>
              <a:rPr lang="en-US" dirty="0"/>
              <a:t>Typically, we will rely on </a:t>
            </a:r>
            <a:r>
              <a:rPr lang="en-US" b="1" dirty="0"/>
              <a:t>a human expert to judge</a:t>
            </a:r>
            <a:r>
              <a:rPr lang="en-US" dirty="0"/>
              <a:t> whether the word embedding is good or not.</a:t>
            </a:r>
          </a:p>
        </p:txBody>
      </p:sp>
    </p:spTree>
    <p:extLst>
      <p:ext uri="{BB962C8B-B14F-4D97-AF65-F5344CB8AC3E}">
        <p14:creationId xmlns:p14="http://schemas.microsoft.com/office/powerpoint/2010/main" val="37501897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lnSpcReduction="10000"/>
          </a:bodyPr>
          <a:lstStyle/>
          <a:p>
            <a:r>
              <a:rPr lang="en-US" dirty="0"/>
              <a:t>[Berner2020] Berner et al., “Dota 2 with Large Scale Deep Reinforcement Learning”, 2020.</a:t>
            </a:r>
            <a:br>
              <a:rPr lang="en-US" b="1" dirty="0"/>
            </a:br>
            <a:r>
              <a:rPr lang="en-US" dirty="0">
                <a:hlinkClick r:id="rId2"/>
              </a:rPr>
              <a:t>https://arxiv.org/abs/1912.06680</a:t>
            </a:r>
            <a:br>
              <a:rPr lang="en-US" dirty="0"/>
            </a:br>
            <a:r>
              <a:rPr lang="en-US" dirty="0">
                <a:hlinkClick r:id="rId3"/>
              </a:rPr>
              <a:t>https://www.vox.com/2019/4/13/18309418/open-ai-dota-triumph-og</a:t>
            </a:r>
            <a:endParaRPr lang="en-US" dirty="0"/>
          </a:p>
          <a:p>
            <a:r>
              <a:rPr lang="en-US" dirty="0"/>
              <a:t>[Brown2020] Brown et al. (20 of them or so), “Language Models are Few-Shot Learners”, 2020.</a:t>
            </a:r>
            <a:br>
              <a:rPr lang="en-US" dirty="0"/>
            </a:br>
            <a:r>
              <a:rPr lang="en-US" dirty="0">
                <a:hlinkClick r:id="rId4"/>
              </a:rPr>
              <a:t>https://arxiv.org/abs/2005.14165</a:t>
            </a:r>
            <a:endParaRPr lang="en-US" dirty="0"/>
          </a:p>
          <a:p>
            <a:r>
              <a:rPr lang="en-GB" dirty="0"/>
              <a:t>Read more about GPT-3and </a:t>
            </a:r>
            <a:r>
              <a:rPr lang="en-GB" dirty="0" err="1"/>
              <a:t>OpenAI</a:t>
            </a:r>
            <a:r>
              <a:rPr lang="en-GB" dirty="0"/>
              <a:t>, here:</a:t>
            </a:r>
            <a:br>
              <a:rPr lang="en-GB" dirty="0"/>
            </a:br>
            <a:r>
              <a:rPr lang="en-GB" dirty="0">
                <a:hlinkClick r:id="rId5"/>
              </a:rPr>
              <a:t>https://www.vox.com/future-perfect/21355768/gpt-3-ai-openai-turing-test-language</a:t>
            </a:r>
            <a:br>
              <a:rPr lang="en-GB" dirty="0"/>
            </a:br>
            <a:r>
              <a:rPr lang="en-US" dirty="0">
                <a:hlinkClick r:id="rId6"/>
              </a:rPr>
              <a:t>https://www.technologyreview.com/2020/07/20/1005454/openai-machine-learning-language-generator-gpt-3-nlp/</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1707883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Alexis</a:t>
            </a:r>
            <a:r>
              <a:rPr lang="en-US" dirty="0"/>
              <a:t> </a:t>
            </a:r>
            <a:r>
              <a:rPr lang="en-US" b="1" dirty="0" err="1">
                <a:solidFill>
                  <a:schemeClr val="accent2">
                    <a:lumMod val="50000"/>
                  </a:schemeClr>
                </a:solidFill>
              </a:rPr>
              <a:t>Conneau</a:t>
            </a:r>
            <a:r>
              <a:rPr lang="en-US" b="1" dirty="0"/>
              <a:t>:</a:t>
            </a:r>
            <a:r>
              <a:rPr lang="en-US" dirty="0"/>
              <a:t> Senior Researcher at </a:t>
            </a:r>
            <a:r>
              <a:rPr lang="en-US" b="1" dirty="0"/>
              <a:t>Google</a:t>
            </a:r>
            <a:r>
              <a:rPr lang="en-US" dirty="0"/>
              <a:t>. </a:t>
            </a:r>
            <a:r>
              <a:rPr lang="en-US" dirty="0">
                <a:hlinkClick r:id="rId2"/>
              </a:rPr>
              <a:t>https://scholar.google.fr/citations?user=45KfCpgAAAAJ&amp;hl=fr</a:t>
            </a:r>
            <a:endParaRPr lang="en-US" dirty="0"/>
          </a:p>
          <a:p>
            <a:r>
              <a:rPr lang="en-US" b="1" dirty="0"/>
              <a:t>Matthew E. </a:t>
            </a:r>
            <a:r>
              <a:rPr lang="en-US" b="1" dirty="0">
                <a:solidFill>
                  <a:schemeClr val="accent2">
                    <a:lumMod val="50000"/>
                  </a:schemeClr>
                </a:solidFill>
              </a:rPr>
              <a:t>Peters</a:t>
            </a:r>
            <a:r>
              <a:rPr lang="en-US" b="1" dirty="0"/>
              <a:t>: </a:t>
            </a:r>
            <a:r>
              <a:rPr lang="en-US" dirty="0"/>
              <a:t>Senior researcher at </a:t>
            </a:r>
            <a:r>
              <a:rPr lang="en-US" b="1" dirty="0"/>
              <a:t>Allen Institute. </a:t>
            </a:r>
            <a:r>
              <a:rPr lang="en-US" dirty="0">
                <a:hlinkClick r:id="rId3"/>
              </a:rPr>
              <a:t>https://scholar.google.com/citations?user=K5nCPZwAAAAJ&amp;hl=en</a:t>
            </a:r>
            <a:endParaRPr lang="en-US" dirty="0"/>
          </a:p>
          <a:p>
            <a:r>
              <a:rPr lang="en-US" b="1" dirty="0"/>
              <a:t>Daniel </a:t>
            </a:r>
            <a:r>
              <a:rPr lang="en-US" b="1" dirty="0" err="1">
                <a:solidFill>
                  <a:schemeClr val="accent2">
                    <a:lumMod val="50000"/>
                  </a:schemeClr>
                </a:solidFill>
              </a:rPr>
              <a:t>Cer</a:t>
            </a:r>
            <a:r>
              <a:rPr lang="en-US" b="1" dirty="0"/>
              <a:t>:</a:t>
            </a:r>
            <a:r>
              <a:rPr lang="en-US" dirty="0"/>
              <a:t> Researcher at </a:t>
            </a:r>
            <a:r>
              <a:rPr lang="en-US" b="1" dirty="0"/>
              <a:t>Google</a:t>
            </a:r>
            <a:r>
              <a:rPr lang="en-US" dirty="0"/>
              <a:t> and Lecturer at </a:t>
            </a:r>
            <a:r>
              <a:rPr lang="en-US" b="1" dirty="0"/>
              <a:t>UC Berkeley.</a:t>
            </a:r>
            <a:br>
              <a:rPr lang="en-US" b="1" dirty="0"/>
            </a:br>
            <a:r>
              <a:rPr lang="en-US" dirty="0"/>
              <a:t>Has a really good course about NLP and Embeddings.</a:t>
            </a:r>
            <a:br>
              <a:rPr lang="en-US" dirty="0"/>
            </a:br>
            <a:r>
              <a:rPr lang="en-US" dirty="0">
                <a:hlinkClick r:id="rId4"/>
              </a:rPr>
              <a:t>https://scholar.google.com/citations?user=BrT1NW8AAAAJ&amp;hl=en</a:t>
            </a:r>
            <a:br>
              <a:rPr lang="en-US" dirty="0"/>
            </a:br>
            <a:r>
              <a:rPr lang="en-US" dirty="0">
                <a:hlinkClick r:id="rId5"/>
              </a:rPr>
              <a:t>https://www.ischool.berkeley.edu/user/4406</a:t>
            </a:r>
            <a:br>
              <a:rPr lang="en-US" dirty="0"/>
            </a:br>
            <a:r>
              <a:rPr lang="en-US" dirty="0">
                <a:hlinkClick r:id="rId6"/>
              </a:rPr>
              <a:t>https://www.ischool.berkeley.edu/courses/datasci/266</a:t>
            </a:r>
            <a:endParaRPr lang="en-US" b="1" dirty="0"/>
          </a:p>
          <a:p>
            <a:endParaRPr lang="en-US" dirty="0"/>
          </a:p>
        </p:txBody>
      </p:sp>
    </p:spTree>
    <p:extLst>
      <p:ext uri="{BB962C8B-B14F-4D97-AF65-F5344CB8AC3E}">
        <p14:creationId xmlns:p14="http://schemas.microsoft.com/office/powerpoint/2010/main" val="21128850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Tobias</a:t>
            </a:r>
            <a:r>
              <a:rPr lang="en-US" dirty="0"/>
              <a:t> </a:t>
            </a:r>
            <a:r>
              <a:rPr lang="en-US" b="1" dirty="0">
                <a:solidFill>
                  <a:schemeClr val="accent2">
                    <a:lumMod val="50000"/>
                  </a:schemeClr>
                </a:solidFill>
              </a:rPr>
              <a:t>Schnabel</a:t>
            </a:r>
            <a:r>
              <a:rPr lang="en-US" b="1" dirty="0"/>
              <a:t>:</a:t>
            </a:r>
            <a:r>
              <a:rPr lang="en-US" dirty="0"/>
              <a:t> Senior researcher at </a:t>
            </a:r>
            <a:r>
              <a:rPr lang="en-US" b="1" dirty="0"/>
              <a:t>Microsoft</a:t>
            </a:r>
            <a:r>
              <a:rPr lang="en-US" dirty="0"/>
              <a:t>.</a:t>
            </a:r>
            <a:br>
              <a:rPr lang="en-US" dirty="0"/>
            </a:br>
            <a:r>
              <a:rPr lang="en-US" dirty="0">
                <a:hlinkClick r:id="rId2"/>
              </a:rPr>
              <a:t>https://scholar.google.com/citations?user=o_i419UAAAAJ&amp;hl=en</a:t>
            </a:r>
            <a:br>
              <a:rPr lang="en-US" dirty="0"/>
            </a:br>
            <a:r>
              <a:rPr lang="en-US" dirty="0">
                <a:hlinkClick r:id="rId3"/>
              </a:rPr>
              <a:t>https://www.microsoft.com/en-us/research/people/toschnab</a:t>
            </a:r>
            <a:br>
              <a:rPr lang="en-US" dirty="0"/>
            </a:br>
            <a:r>
              <a:rPr lang="en-US" b="1" dirty="0" err="1"/>
              <a:t>Tolga</a:t>
            </a:r>
            <a:r>
              <a:rPr lang="en-US" b="1" dirty="0"/>
              <a:t> </a:t>
            </a:r>
            <a:r>
              <a:rPr lang="en-US" b="1" dirty="0" err="1">
                <a:solidFill>
                  <a:schemeClr val="accent2">
                    <a:lumMod val="50000"/>
                  </a:schemeClr>
                </a:solidFill>
              </a:rPr>
              <a:t>Bolukbasi</a:t>
            </a:r>
            <a:r>
              <a:rPr lang="en-US" b="1" dirty="0"/>
              <a:t>: </a:t>
            </a:r>
            <a:r>
              <a:rPr lang="en-US" dirty="0"/>
              <a:t>Senior researcher at </a:t>
            </a:r>
            <a:r>
              <a:rPr lang="en-US" b="1" dirty="0"/>
              <a:t>Google Brain</a:t>
            </a:r>
            <a:r>
              <a:rPr lang="en-US" dirty="0"/>
              <a:t>.</a:t>
            </a:r>
            <a:br>
              <a:rPr lang="en-US" b="1" dirty="0"/>
            </a:br>
            <a:r>
              <a:rPr lang="en-US" dirty="0">
                <a:hlinkClick r:id="rId4"/>
              </a:rPr>
              <a:t>https://scholar.google.com/citations?user=3rF9gtAAAAAJ&amp;hl=en</a:t>
            </a:r>
            <a:endParaRPr lang="en-US" b="1" dirty="0"/>
          </a:p>
          <a:p>
            <a:r>
              <a:rPr lang="en-US" b="1" dirty="0"/>
              <a:t>Anish </a:t>
            </a:r>
            <a:r>
              <a:rPr lang="en-US" b="1" dirty="0">
                <a:solidFill>
                  <a:schemeClr val="accent2">
                    <a:lumMod val="50000"/>
                  </a:schemeClr>
                </a:solidFill>
              </a:rPr>
              <a:t>Vaswani</a:t>
            </a:r>
            <a:r>
              <a:rPr lang="en-US" b="1" dirty="0"/>
              <a:t>:</a:t>
            </a:r>
            <a:r>
              <a:rPr lang="en-US" dirty="0"/>
              <a:t> Researcher at </a:t>
            </a:r>
            <a:r>
              <a:rPr lang="en-US" b="1" dirty="0"/>
              <a:t>Google Brain</a:t>
            </a:r>
            <a:r>
              <a:rPr lang="en-US" dirty="0"/>
              <a:t>. Highest cited paper in DL.</a:t>
            </a:r>
            <a:br>
              <a:rPr lang="en-US" b="1" dirty="0"/>
            </a:br>
            <a:r>
              <a:rPr lang="en-US" dirty="0">
                <a:hlinkClick r:id="rId5"/>
              </a:rPr>
              <a:t>https://scholar.google.com/citations?user=oR9sCGYAAAAJ&amp;hl=en</a:t>
            </a:r>
            <a:endParaRPr lang="en-US" dirty="0"/>
          </a:p>
          <a:p>
            <a:r>
              <a:rPr lang="en-US" b="1" dirty="0"/>
              <a:t>Jacob </a:t>
            </a:r>
            <a:r>
              <a:rPr lang="en-US" b="1" dirty="0">
                <a:solidFill>
                  <a:schemeClr val="accent2">
                    <a:lumMod val="50000"/>
                  </a:schemeClr>
                </a:solidFill>
              </a:rPr>
              <a:t>Devlin</a:t>
            </a:r>
            <a:r>
              <a:rPr lang="en-US" b="1" dirty="0"/>
              <a:t>:</a:t>
            </a:r>
            <a:r>
              <a:rPr lang="en-US" dirty="0"/>
              <a:t> Researcher at </a:t>
            </a:r>
            <a:r>
              <a:rPr lang="en-US" b="1" dirty="0"/>
              <a:t>Google</a:t>
            </a:r>
            <a:r>
              <a:rPr lang="en-US" dirty="0"/>
              <a:t>.</a:t>
            </a:r>
            <a:br>
              <a:rPr lang="en-US" dirty="0"/>
            </a:br>
            <a:r>
              <a:rPr lang="en-US" dirty="0">
                <a:hlinkClick r:id="rId6"/>
              </a:rPr>
              <a:t>https://research.google/people/106320/</a:t>
            </a:r>
            <a:endParaRPr lang="en-US" dirty="0"/>
          </a:p>
          <a:p>
            <a:pPr marL="0" indent="0">
              <a:buNone/>
            </a:pPr>
            <a:endParaRPr lang="en-US" dirty="0"/>
          </a:p>
        </p:txBody>
      </p:sp>
      <p:sp>
        <p:nvSpPr>
          <p:cNvPr id="4" name="TextBox 3">
            <a:extLst>
              <a:ext uri="{FF2B5EF4-FFF2-40B4-BE49-F238E27FC236}">
                <a16:creationId xmlns:a16="http://schemas.microsoft.com/office/drawing/2014/main" id="{C86F78C6-05F6-4C2A-A2D3-5D5EA2561AE9}"/>
              </a:ext>
            </a:extLst>
          </p:cNvPr>
          <p:cNvSpPr txBox="1"/>
          <p:nvPr/>
        </p:nvSpPr>
        <p:spPr>
          <a:xfrm rot="20551290">
            <a:off x="10102070" y="5924386"/>
            <a:ext cx="1675586" cy="523220"/>
          </a:xfrm>
          <a:prstGeom prst="rect">
            <a:avLst/>
          </a:prstGeom>
          <a:noFill/>
        </p:spPr>
        <p:txBody>
          <a:bodyPr wrap="square" rtlCol="0">
            <a:spAutoFit/>
          </a:bodyPr>
          <a:lstStyle/>
          <a:p>
            <a:r>
              <a:rPr lang="en-US" sz="2800" dirty="0"/>
              <a:t>+ </a:t>
            </a:r>
            <a:r>
              <a:rPr lang="en-US" sz="2800" b="1" dirty="0" err="1">
                <a:solidFill>
                  <a:schemeClr val="accent2">
                    <a:lumMod val="50000"/>
                  </a:schemeClr>
                </a:solidFill>
              </a:rPr>
              <a:t>OpenAI</a:t>
            </a:r>
            <a:r>
              <a:rPr lang="en-US" sz="2800" dirty="0"/>
              <a:t>!</a:t>
            </a:r>
            <a:endParaRPr lang="en-GB" sz="2800" dirty="0"/>
          </a:p>
        </p:txBody>
      </p:sp>
    </p:spTree>
    <p:extLst>
      <p:ext uri="{BB962C8B-B14F-4D97-AF65-F5344CB8AC3E}">
        <p14:creationId xmlns:p14="http://schemas.microsoft.com/office/powerpoint/2010/main" val="2749548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cosine</a:t>
                </a:r>
                <a:r>
                  <a:rPr lang="en-US" b="1" dirty="0"/>
                  <a:t> </a:t>
                </a:r>
                <a:r>
                  <a:rPr lang="en-US" b="1" dirty="0">
                    <a:solidFill>
                      <a:srgbClr val="00B050"/>
                    </a:solidFill>
                  </a:rPr>
                  <a:t>angle</a:t>
                </a:r>
                <a:r>
                  <a:rPr lang="en-US" b="1" dirty="0"/>
                  <a:t> between two vectors):</a:t>
                </a:r>
              </a:p>
              <a:p>
                <a:pPr marL="0" indent="0">
                  <a:buNone/>
                </a:pPr>
                <a:r>
                  <a:rPr lang="en-US" dirty="0"/>
                  <a:t>Researchers have tried to come up with an </a:t>
                </a:r>
                <a:r>
                  <a:rPr lang="en-US" b="1" dirty="0"/>
                  <a:t>“objective” metric </a:t>
                </a:r>
                <a:r>
                  <a:rPr lang="en-US" dirty="0"/>
                  <a:t>to compute the </a:t>
                </a:r>
                <a:r>
                  <a:rPr lang="en-US" b="1" dirty="0"/>
                  <a:t>similarity</a:t>
                </a:r>
                <a:r>
                  <a:rPr lang="en-US" dirty="0"/>
                  <a:t> between two word embeddings vectors.</a:t>
                </a:r>
                <a:endParaRPr lang="en-US" b="1" dirty="0"/>
              </a:p>
              <a:p>
                <a:pPr marL="0" indent="0">
                  <a:buNone/>
                </a:pPr>
                <a:endParaRPr lang="en-US" dirty="0"/>
              </a:p>
              <a:p>
                <a:pPr marL="0" indent="0">
                  <a:buNone/>
                </a:pPr>
                <a:r>
                  <a:rPr lang="en-US" dirty="0"/>
                  <a:t>For two vectors </a:t>
                </a:r>
                <a14:m>
                  <m:oMath xmlns:m="http://schemas.openxmlformats.org/officeDocument/2006/math">
                    <m:r>
                      <a:rPr lang="en-US" i="1" dirty="0">
                        <a:latin typeface="Cambria Math" panose="02040503050406030204" pitchFamily="18" charset="0"/>
                      </a:rPr>
                      <m:t>𝑢</m:t>
                    </m:r>
                  </m:oMath>
                </a14:m>
                <a:r>
                  <a:rPr lang="en-US" dirty="0"/>
                  <a:t>, </a:t>
                </a:r>
                <a14:m>
                  <m:oMath xmlns:m="http://schemas.openxmlformats.org/officeDocument/2006/math">
                    <m:r>
                      <a:rPr lang="en-US" i="1" dirty="0">
                        <a:latin typeface="Cambria Math" panose="02040503050406030204" pitchFamily="18" charset="0"/>
                      </a:rPr>
                      <m:t>𝑣</m:t>
                    </m:r>
                  </m:oMath>
                </a14:m>
                <a:r>
                  <a:rPr lang="en-US" dirty="0"/>
                  <a:t>, we define the </a:t>
                </a:r>
                <a:r>
                  <a:rPr lang="en-US" b="1" dirty="0">
                    <a:solidFill>
                      <a:srgbClr val="00B050"/>
                    </a:solidFill>
                  </a:rPr>
                  <a:t>cosine</a:t>
                </a:r>
                <a:r>
                  <a:rPr lang="en-US" dirty="0">
                    <a:solidFill>
                      <a:srgbClr val="00B050"/>
                    </a:solidFill>
                  </a:rPr>
                  <a:t> </a:t>
                </a:r>
                <a:r>
                  <a:rPr lang="en-US" b="1" dirty="0">
                    <a:solidFill>
                      <a:srgbClr val="00B050"/>
                    </a:solidFill>
                  </a:rPr>
                  <a:t>angle</a:t>
                </a:r>
                <a:r>
                  <a:rPr lang="en-US" dirty="0">
                    <a:solidFill>
                      <a:srgbClr val="00B050"/>
                    </a:solidFill>
                  </a:rPr>
                  <a:t> </a:t>
                </a:r>
                <a:r>
                  <a:rPr lang="en-US" dirty="0"/>
                  <a:t>between both vectors as:</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e>
                      </m:func>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𝑢</m:t>
                              </m:r>
                            </m:e>
                          </m:d>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den>
                      </m:f>
                    </m:oMath>
                  </m:oMathPara>
                </a14:m>
                <a:endParaRPr lang="en-GB"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7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44B809-7EF6-4B19-934F-990D3CDA14EF}"/>
                  </a:ext>
                </a:extLst>
              </p:cNvPr>
              <p:cNvSpPr>
                <a:spLocks noGrp="1"/>
              </p:cNvSpPr>
              <p:nvPr>
                <p:ph sz="half" idx="2"/>
              </p:nvPr>
            </p:nvSpPr>
            <p:spPr>
              <a:xfrm>
                <a:off x="6172200" y="1825624"/>
                <a:ext cx="6019800" cy="5032375"/>
              </a:xfrm>
            </p:spPr>
            <p:txBody>
              <a:bodyPr>
                <a:normAutofit lnSpcReduction="10000"/>
              </a:bodyPr>
              <a:lstStyle/>
              <a:p>
                <a:pPr marL="0" indent="0">
                  <a:buNone/>
                </a:pPr>
                <a:r>
                  <a:rPr lang="en-US" dirty="0"/>
                  <a:t>The cosine angle formula verifies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d>
                        </m:e>
                      </m:func>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m>
                            <m:mPr>
                              <m:mcs>
                                <m:mc>
                                  <m:mcPr>
                                    <m:count m:val="2"/>
                                    <m:mcJc m:val="center"/>
                                  </m:mcPr>
                                </m:mc>
                              </m:mcs>
                              <m:ctrlPr>
                                <a:rPr lang="en-US" b="0" i="1" dirty="0" smtClean="0">
                                  <a:latin typeface="Cambria Math" panose="02040503050406030204" pitchFamily="18" charset="0"/>
                                </a:rPr>
                              </m:ctrlPr>
                            </m:mPr>
                            <m:mr>
                              <m:e>
                                <m:r>
                                  <m:rPr>
                                    <m:brk m:alnAt="7"/>
                                  </m:rP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0</m:t>
                                </m:r>
                              </m:e>
                              <m:e>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 </m:t>
                                    </m:r>
                                    <m:r>
                                      <a:rPr lang="en-US" b="0" i="1" dirty="0" smtClean="0">
                                        <a:latin typeface="Cambria Math" panose="02040503050406030204" pitchFamily="18" charset="0"/>
                                      </a:rPr>
                                      <m:t>𝑎𝑛𝑑</m:t>
                                    </m:r>
                                    <m:r>
                                      <a:rPr lang="en-US" b="0" i="1" dirty="0" smtClean="0">
                                        <a:latin typeface="Cambria Math" panose="02040503050406030204" pitchFamily="18" charset="0"/>
                                      </a:rPr>
                                      <m:t> </m:t>
                                    </m:r>
                                    <m:r>
                                      <a:rPr lang="en-US" b="0" i="1" dirty="0" smtClean="0">
                                        <a:latin typeface="Cambria Math" panose="02040503050406030204" pitchFamily="18" charset="0"/>
                                      </a:rPr>
                                      <m:t>𝑣</m:t>
                                    </m:r>
                                    <m:r>
                                      <a:rPr lang="en-US" b="0" i="1" dirty="0" smtClean="0">
                                        <a:latin typeface="Cambria Math" panose="02040503050406030204" pitchFamily="18" charset="0"/>
                                      </a:rPr>
                                      <m:t> </m:t>
                                    </m:r>
                                    <m:r>
                                      <a:rPr lang="en-US" b="0" i="1" dirty="0" smtClean="0">
                                        <a:latin typeface="Cambria Math" panose="02040503050406030204" pitchFamily="18" charset="0"/>
                                      </a:rPr>
                                      <m:t>𝑎𝑟𝑒</m:t>
                                    </m:r>
                                  </m:e>
                                  <m:e>
                                    <m:r>
                                      <a:rPr lang="en-US" b="0" i="1" dirty="0" smtClean="0">
                                        <a:latin typeface="Cambria Math" panose="02040503050406030204" pitchFamily="18" charset="0"/>
                                      </a:rPr>
                                      <m:t>𝑜𝑟𝑡h𝑜𝑔𝑜𝑛𝑎𝑙</m:t>
                                    </m:r>
                                  </m:e>
                                </m:eqArr>
                              </m:e>
                            </m:mr>
                          </m:m>
                        </m:e>
                      </m:d>
                    </m:oMath>
                  </m:oMathPara>
                </a14:m>
                <a:endParaRPr lang="en-GB" dirty="0"/>
              </a:p>
              <a:p>
                <a:pPr marL="0" indent="0">
                  <a:buNone/>
                </a:pPr>
                <a:endParaRPr lang="en-GB" dirty="0"/>
              </a:p>
              <a:p>
                <a:pPr marL="0" indent="0">
                  <a:buNone/>
                </a:pPr>
                <a:r>
                  <a:rPr lang="en-GB" dirty="0"/>
                  <a:t>A value close to 1 (resp. -1) indicate two vectors carrying a similar (resp. opposite) semantic meaning. A value 0 indicates two uncorrelated words.</a:t>
                </a:r>
              </a:p>
            </p:txBody>
          </p:sp>
        </mc:Choice>
        <mc:Fallback xmlns="">
          <p:sp>
            <p:nvSpPr>
              <p:cNvPr id="3" name="Content Placeholder 2">
                <a:extLst>
                  <a:ext uri="{FF2B5EF4-FFF2-40B4-BE49-F238E27FC236}">
                    <a16:creationId xmlns:a16="http://schemas.microsoft.com/office/drawing/2014/main" id="{7944B809-7EF6-4B19-934F-990D3CDA14EF}"/>
                  </a:ext>
                </a:extLst>
              </p:cNvPr>
              <p:cNvSpPr>
                <a:spLocks noGrp="1" noRot="1" noChangeAspect="1" noMove="1" noResize="1" noEditPoints="1" noAdjustHandles="1" noChangeArrowheads="1" noChangeShapeType="1" noTextEdit="1"/>
              </p:cNvSpPr>
              <p:nvPr>
                <p:ph sz="half" idx="2"/>
              </p:nvPr>
            </p:nvSpPr>
            <p:spPr>
              <a:xfrm>
                <a:off x="6172200" y="1825624"/>
                <a:ext cx="6019800" cy="5032375"/>
              </a:xfrm>
              <a:blipFill>
                <a:blip r:embed="rId3"/>
                <a:stretch>
                  <a:fillRect l="-2128" t="-2663" r="-2128"/>
                </a:stretch>
              </a:blipFill>
            </p:spPr>
            <p:txBody>
              <a:bodyPr/>
              <a:lstStyle/>
              <a:p>
                <a:r>
                  <a:rPr lang="en-GB">
                    <a:noFill/>
                  </a:rPr>
                  <a:t> </a:t>
                </a:r>
              </a:p>
            </p:txBody>
          </p:sp>
        </mc:Fallback>
      </mc:AlternateContent>
    </p:spTree>
    <p:extLst>
      <p:ext uri="{BB962C8B-B14F-4D97-AF65-F5344CB8AC3E}">
        <p14:creationId xmlns:p14="http://schemas.microsoft.com/office/powerpoint/2010/main" val="3063619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987022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Tree>
    <p:extLst>
      <p:ext uri="{BB962C8B-B14F-4D97-AF65-F5344CB8AC3E}">
        <p14:creationId xmlns:p14="http://schemas.microsoft.com/office/powerpoint/2010/main" val="2332344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solidFill>
                      <a:schemeClr val="accent3"/>
                    </a:solidFill>
                  </a:rPr>
                  <a:t>Rule #1: A “good” word embedding should model semantic proximity.</a:t>
                </a:r>
              </a:p>
              <a:p>
                <a:pPr marL="0" indent="0">
                  <a:buNone/>
                </a:pPr>
                <a:r>
                  <a:rPr lang="en-US" dirty="0">
                    <a:solidFill>
                      <a:schemeClr val="accent3"/>
                    </a:solidFill>
                  </a:rPr>
                  <a:t>One can check that word analogies are preserved by the word embedding, by e.g. looking for the top 10 words </a:t>
                </a:r>
                <a14:m>
                  <m:oMath xmlns:m="http://schemas.openxmlformats.org/officeDocument/2006/math">
                    <m:r>
                      <a:rPr lang="en-US" i="1" dirty="0" smtClean="0">
                        <a:solidFill>
                          <a:schemeClr val="accent3"/>
                        </a:solidFill>
                        <a:latin typeface="Cambria Math" panose="02040503050406030204" pitchFamily="18" charset="0"/>
                      </a:rPr>
                      <m:t>(</m:t>
                    </m:r>
                    <m:sSub>
                      <m:sSubPr>
                        <m:ctrlPr>
                          <a:rPr lang="en-US" i="1" dirty="0" smtClean="0">
                            <a:solidFill>
                              <a:schemeClr val="accent3"/>
                            </a:solidFill>
                            <a:latin typeface="Cambria Math" panose="02040503050406030204" pitchFamily="18" charset="0"/>
                          </a:rPr>
                        </m:ctrlPr>
                      </m:sSubPr>
                      <m:e>
                        <m:r>
                          <a:rPr lang="en-US" i="1" dirty="0" smtClean="0">
                            <a:solidFill>
                              <a:schemeClr val="accent3"/>
                            </a:solidFill>
                            <a:latin typeface="Cambria Math" panose="02040503050406030204" pitchFamily="18" charset="0"/>
                          </a:rPr>
                          <m:t>𝑢</m:t>
                        </m:r>
                      </m:e>
                      <m:sub>
                        <m:r>
                          <a:rPr lang="en-US" i="1" dirty="0" smtClean="0">
                            <a:solidFill>
                              <a:schemeClr val="accent3"/>
                            </a:solidFill>
                            <a:latin typeface="Cambria Math" panose="02040503050406030204" pitchFamily="18" charset="0"/>
                          </a:rPr>
                          <m:t>1</m:t>
                        </m:r>
                      </m:sub>
                    </m:sSub>
                    <m:r>
                      <a:rPr lang="en-US" b="0" i="1" dirty="0" smtClean="0">
                        <a:solidFill>
                          <a:schemeClr val="accent3"/>
                        </a:solidFill>
                        <a:latin typeface="Cambria Math" panose="02040503050406030204" pitchFamily="18" charset="0"/>
                      </a:rPr>
                      <m:t>,…,</m:t>
                    </m:r>
                    <m:sSub>
                      <m:sSubPr>
                        <m:ctrlPr>
                          <a:rPr lang="en-US" b="0"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𝑢</m:t>
                        </m:r>
                      </m:e>
                      <m:sub>
                        <m:r>
                          <a:rPr lang="en-US" b="0" i="1" dirty="0" smtClean="0">
                            <a:solidFill>
                              <a:schemeClr val="accent3"/>
                            </a:solidFill>
                            <a:latin typeface="Cambria Math" panose="02040503050406030204" pitchFamily="18" charset="0"/>
                          </a:rPr>
                          <m:t>10</m:t>
                        </m:r>
                      </m:sub>
                    </m:sSub>
                    <m:r>
                      <a:rPr lang="en-US" i="1" dirty="0" smtClean="0">
                        <a:solidFill>
                          <a:schemeClr val="accent3"/>
                        </a:solidFill>
                        <a:latin typeface="Cambria Math" panose="02040503050406030204" pitchFamily="18" charset="0"/>
                      </a:rPr>
                      <m:t>)</m:t>
                    </m:r>
                  </m:oMath>
                </a14:m>
                <a:r>
                  <a:rPr lang="en-US" dirty="0">
                    <a:solidFill>
                      <a:schemeClr val="accent3"/>
                    </a:solidFill>
                  </a:rPr>
                  <a:t> with the largest cosine distance for any given word </a:t>
                </a:r>
                <a14:m>
                  <m:oMath xmlns:m="http://schemas.openxmlformats.org/officeDocument/2006/math">
                    <m:r>
                      <a:rPr lang="en-US" i="1" dirty="0" smtClean="0">
                        <a:solidFill>
                          <a:schemeClr val="accent3"/>
                        </a:solidFill>
                        <a:latin typeface="Cambria Math" panose="02040503050406030204" pitchFamily="18" charset="0"/>
                      </a:rPr>
                      <m:t>𝑣</m:t>
                    </m:r>
                  </m:oMath>
                </a14:m>
                <a:r>
                  <a:rPr lang="en-GB" dirty="0">
                    <a:solidFill>
                      <a:schemeClr val="accent3"/>
                    </a:solidFill>
                  </a:rPr>
                  <a:t>.</a:t>
                </a:r>
              </a:p>
              <a:p>
                <a:pPr marL="0" indent="0">
                  <a:buNone/>
                </a:pPr>
                <a:r>
                  <a:rPr lang="en-GB" dirty="0">
                    <a:solidFill>
                      <a:schemeClr val="accent3"/>
                    </a:solidFill>
                  </a:rPr>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
        <p:nvSpPr>
          <p:cNvPr id="7" name="TextBox 6">
            <a:extLst>
              <a:ext uri="{FF2B5EF4-FFF2-40B4-BE49-F238E27FC236}">
                <a16:creationId xmlns:a16="http://schemas.microsoft.com/office/drawing/2014/main" id="{508F6574-7519-4581-AE26-BDB7C747041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Are these top10 lists good or bad answers?</a:t>
            </a:r>
          </a:p>
          <a:p>
            <a:r>
              <a:rPr lang="en-US" sz="2800" dirty="0"/>
              <a:t>Your answer to this question will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9BD7D63E-81C1-44E5-8095-C0518A60C344}"/>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9163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1498731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r>
                  <a:rPr lang="en-US" dirty="0"/>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𝐶</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oMath>
                  </m:oMathPara>
                </a14:m>
                <a:endParaRPr lang="en-US" dirty="0"/>
              </a:p>
              <a:p>
                <a:pPr marL="0" indent="0">
                  <a:buNone/>
                </a:pPr>
                <a:endParaRPr lang="en-US"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3750204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7182122B-A8B4-49F2-9AF5-110FC5A27576}"/>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7705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1C42AF-6835-4B4B-94A0-53826EBF5001}"/>
                  </a:ext>
                </a:extLst>
              </p:cNvPr>
              <p:cNvSpPr txBox="1"/>
              <p:nvPr/>
            </p:nvSpPr>
            <p:spPr>
              <a:xfrm>
                <a:off x="6270726" y="1465945"/>
                <a:ext cx="5496455" cy="5303760"/>
              </a:xfrm>
              <a:prstGeom prst="rect">
                <a:avLst/>
              </a:prstGeom>
              <a:solidFill>
                <a:schemeClr val="bg1"/>
              </a:solidFill>
              <a:ln w="38100">
                <a:solidFill>
                  <a:schemeClr val="tx1"/>
                </a:solidFill>
              </a:ln>
            </p:spPr>
            <p:txBody>
              <a:bodyPr wrap="square" rtlCol="0">
                <a:spAutoFit/>
              </a:bodyPr>
              <a:lstStyle/>
              <a:p>
                <a:r>
                  <a:rPr lang="en-US" sz="2800" dirty="0"/>
                  <a:t>More specifically, because we are unsure </a:t>
                </a:r>
                <a:r>
                  <a:rPr lang="en-US" sz="2800" b="1" dirty="0"/>
                  <a:t>what the word embedding values represent in terms of semantics.</a:t>
                </a:r>
              </a:p>
              <a:p>
                <a:r>
                  <a:rPr lang="en-US" sz="2800" dirty="0"/>
                  <a:t>There have been observed cases where the word embedding understands some “sort of relationship” but cannot properly distinguish between the different types of relationships, e.g.</a:t>
                </a:r>
              </a:p>
              <a:p>
                <a:endParaRPr lang="en-US" sz="2800" b="1" dirty="0"/>
              </a:p>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𝒅𝒓𝒊𝒗𝒆𝒓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𝒄𝒂𝒓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𝒌𝒊𝒏𝒈</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𝒒𝒖𝒆𝒆𝒏</m:t>
                          </m:r>
                        </m:sub>
                      </m:sSub>
                    </m:oMath>
                  </m:oMathPara>
                </a14:m>
                <a:endParaRPr lang="en-US" sz="2800" b="1" dirty="0"/>
              </a:p>
            </p:txBody>
          </p:sp>
        </mc:Choice>
        <mc:Fallback xmlns="">
          <p:sp>
            <p:nvSpPr>
              <p:cNvPr id="9" name="TextBox 8">
                <a:extLst>
                  <a:ext uri="{FF2B5EF4-FFF2-40B4-BE49-F238E27FC236}">
                    <a16:creationId xmlns:a16="http://schemas.microsoft.com/office/drawing/2014/main" id="{681C42AF-6835-4B4B-94A0-53826EBF5001}"/>
                  </a:ext>
                </a:extLst>
              </p:cNvPr>
              <p:cNvSpPr txBox="1">
                <a:spLocks noRot="1" noChangeAspect="1" noMove="1" noResize="1" noEditPoints="1" noAdjustHandles="1" noChangeArrowheads="1" noChangeShapeType="1" noTextEdit="1"/>
              </p:cNvSpPr>
              <p:nvPr/>
            </p:nvSpPr>
            <p:spPr>
              <a:xfrm>
                <a:off x="6270726" y="1465945"/>
                <a:ext cx="5496455" cy="5303760"/>
              </a:xfrm>
              <a:prstGeom prst="rect">
                <a:avLst/>
              </a:prstGeom>
              <a:blipFill>
                <a:blip r:embed="rId5"/>
                <a:stretch>
                  <a:fillRect l="-1985" t="-684"/>
                </a:stretch>
              </a:blipFill>
              <a:ln w="381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2582296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282699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9)</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Why are </a:t>
            </a:r>
            <a:r>
              <a:rPr lang="en-US" b="1" dirty="0"/>
              <a:t>embeddings</a:t>
            </a:r>
            <a:r>
              <a:rPr lang="en-US" dirty="0"/>
              <a:t> an essential component of Neural Networks (NNs)?</a:t>
            </a:r>
          </a:p>
          <a:p>
            <a:pPr marL="514350" indent="-514350">
              <a:buFont typeface="+mj-lt"/>
              <a:buAutoNum type="arabicPeriod"/>
            </a:pPr>
            <a:r>
              <a:rPr lang="en-US" dirty="0"/>
              <a:t>Why are </a:t>
            </a:r>
            <a:r>
              <a:rPr lang="en-US" b="1" dirty="0"/>
              <a:t>good embeddings </a:t>
            </a:r>
            <a:r>
              <a:rPr lang="en-US" dirty="0"/>
              <a:t>difficult to produce?</a:t>
            </a:r>
          </a:p>
          <a:p>
            <a:pPr marL="514350" indent="-514350">
              <a:buFont typeface="+mj-lt"/>
              <a:buAutoNum type="arabicPeriod"/>
            </a:pPr>
            <a:r>
              <a:rPr lang="en-US" dirty="0"/>
              <a:t>What are the </a:t>
            </a:r>
            <a:r>
              <a:rPr lang="en-US" b="1" dirty="0"/>
              <a:t>conventional approaches to embeddings in NLP? </a:t>
            </a:r>
            <a:br>
              <a:rPr lang="en-US" dirty="0"/>
            </a:br>
            <a:r>
              <a:rPr lang="en-US" dirty="0"/>
              <a:t>What can we </a:t>
            </a:r>
            <a:r>
              <a:rPr lang="en-US" b="1" dirty="0"/>
              <a:t>learn from these approaches?</a:t>
            </a:r>
          </a:p>
          <a:p>
            <a:pPr marL="514350" indent="-514350">
              <a:buFont typeface="+mj-lt"/>
              <a:buAutoNum type="arabicPeriod"/>
            </a:pPr>
            <a:r>
              <a:rPr lang="en-US" dirty="0"/>
              <a:t>What are the </a:t>
            </a:r>
            <a:r>
              <a:rPr lang="en-US" b="1" dirty="0"/>
              <a:t>typical issues with embeddings </a:t>
            </a:r>
            <a:r>
              <a:rPr lang="en-US" dirty="0"/>
              <a:t>and how do we address them?</a:t>
            </a:r>
          </a:p>
          <a:p>
            <a:pPr marL="514350" indent="-514350">
              <a:buFont typeface="+mj-lt"/>
              <a:buAutoNum type="arabicPeriod"/>
            </a:pPr>
            <a:r>
              <a:rPr lang="en-US" b="1" dirty="0"/>
              <a:t>State-of-the-art</a:t>
            </a:r>
            <a:r>
              <a:rPr lang="en-US" dirty="0"/>
              <a:t> of current embedding problems, and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sp>
        <p:nvSpPr>
          <p:cNvPr id="7" name="TextBox 6">
            <a:extLst>
              <a:ext uri="{FF2B5EF4-FFF2-40B4-BE49-F238E27FC236}">
                <a16:creationId xmlns:a16="http://schemas.microsoft.com/office/drawing/2014/main" id="{85F4A571-E43E-4836-84DC-DA24C7A37BE4}"/>
              </a:ext>
            </a:extLst>
          </p:cNvPr>
          <p:cNvSpPr txBox="1"/>
          <p:nvPr/>
        </p:nvSpPr>
        <p:spPr>
          <a:xfrm>
            <a:off x="263483" y="4064000"/>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355246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3708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2"/>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271D7B-8545-4C29-ABF6-3BDC206E81B3}"/>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0" name="TextBox 9">
                <a:extLst>
                  <a:ext uri="{FF2B5EF4-FFF2-40B4-BE49-F238E27FC236}">
                    <a16:creationId xmlns:a16="http://schemas.microsoft.com/office/drawing/2014/main" id="{21271D7B-8545-4C29-ABF6-3BDC206E81B3}"/>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21303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pic>
        <p:nvPicPr>
          <p:cNvPr id="7" name="Picture 6">
            <a:extLst>
              <a:ext uri="{FF2B5EF4-FFF2-40B4-BE49-F238E27FC236}">
                <a16:creationId xmlns:a16="http://schemas.microsoft.com/office/drawing/2014/main" id="{FDD50283-1DF5-437F-AB91-6182381ECDC1}"/>
              </a:ext>
            </a:extLst>
          </p:cNvPr>
          <p:cNvPicPr>
            <a:picLocks noChangeAspect="1"/>
          </p:cNvPicPr>
          <p:nvPr/>
        </p:nvPicPr>
        <p:blipFill rotWithShape="1">
          <a:blip r:embed="rId2"/>
          <a:srcRect l="4359" t="25641" r="62308" b="23898"/>
          <a:stretch/>
        </p:blipFill>
        <p:spPr>
          <a:xfrm>
            <a:off x="6319719" y="3985846"/>
            <a:ext cx="5666467" cy="2680677"/>
          </a:xfrm>
          <a:prstGeom prst="rect">
            <a:avLst/>
          </a:prstGeom>
        </p:spPr>
      </p:pic>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3"/>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1B4BB75-8FC2-41C4-804D-59A4BD7DAF18}"/>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1" name="TextBox 10">
                <a:extLst>
                  <a:ext uri="{FF2B5EF4-FFF2-40B4-BE49-F238E27FC236}">
                    <a16:creationId xmlns:a16="http://schemas.microsoft.com/office/drawing/2014/main" id="{11B4BB75-8FC2-41C4-804D-59A4BD7DAF18}"/>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2590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Word embeddings evaluation</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normAutofit/>
          </a:bodyPr>
          <a:lstStyle/>
          <a:p>
            <a:pPr marL="0" indent="0">
              <a:buNone/>
            </a:pPr>
            <a:r>
              <a:rPr lang="en-GB" b="1" dirty="0"/>
              <a:t>Question: </a:t>
            </a:r>
            <a:r>
              <a:rPr lang="en-GB" dirty="0"/>
              <a:t>What makes a word embedding better than another?</a:t>
            </a:r>
          </a:p>
          <a:p>
            <a:pPr marL="0" indent="0">
              <a:buNone/>
            </a:pPr>
            <a:r>
              <a:rPr lang="en-GB" dirty="0"/>
              <a:t>How do we measure the performance of an embedding?</a:t>
            </a:r>
          </a:p>
          <a:p>
            <a:pPr marL="0" indent="0">
              <a:buNone/>
            </a:pPr>
            <a:r>
              <a:rPr lang="en-GB" dirty="0"/>
              <a:t>How do we decide on the best word embedding to use?</a:t>
            </a:r>
          </a:p>
          <a:p>
            <a:pPr marL="0" indent="0">
              <a:buNone/>
            </a:pPr>
            <a:endParaRPr lang="en-GB" dirty="0"/>
          </a:p>
          <a:p>
            <a:pPr marL="0" indent="0">
              <a:buNone/>
            </a:pPr>
            <a:r>
              <a:rPr lang="en-GB" b="1" dirty="0"/>
              <a:t>Answer: </a:t>
            </a:r>
            <a:r>
              <a:rPr lang="en-GB" dirty="0"/>
              <a:t>Still an open question at the moment…</a:t>
            </a:r>
          </a:p>
          <a:p>
            <a:pPr marL="0" indent="0">
              <a:buNone/>
            </a:pPr>
            <a:r>
              <a:rPr lang="en-GB" dirty="0"/>
              <a:t>No perfect qualitative method for evaluating Word Embeddings.</a:t>
            </a:r>
          </a:p>
          <a:p>
            <a:pPr marL="0" indent="0">
              <a:buNone/>
            </a:pPr>
            <a:r>
              <a:rPr lang="en-GB" dirty="0"/>
              <a:t>More of a “consensus”, which changes over the years.</a:t>
            </a:r>
          </a:p>
          <a:p>
            <a:pPr marL="0" indent="0">
              <a:buNone/>
            </a:pPr>
            <a:r>
              <a:rPr lang="en-GB" dirty="0"/>
              <a:t>Still a lot of work needed to come up with a </a:t>
            </a:r>
            <a:r>
              <a:rPr lang="en-GB" b="1" dirty="0"/>
              <a:t>“perfect” universal embedding</a:t>
            </a:r>
            <a:r>
              <a:rPr lang="en-GB" dirty="0"/>
              <a:t> (if that is even possible?)</a:t>
            </a:r>
          </a:p>
        </p:txBody>
      </p:sp>
    </p:spTree>
    <p:extLst>
      <p:ext uri="{BB962C8B-B14F-4D97-AF65-F5344CB8AC3E}">
        <p14:creationId xmlns:p14="http://schemas.microsoft.com/office/powerpoint/2010/main" val="3361364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r>
              <a:rPr lang="en-GB" b="1" dirty="0"/>
              <a:t>Supervised: </a:t>
            </a:r>
            <a:r>
              <a:rPr lang="en-GB" dirty="0" err="1"/>
              <a:t>InferSent</a:t>
            </a:r>
            <a:r>
              <a:rPr lang="en-GB" dirty="0"/>
              <a:t> (2018).</a:t>
            </a:r>
          </a:p>
          <a:p>
            <a:r>
              <a:rPr lang="en-GB" b="1" dirty="0"/>
              <a:t>Multi-task: </a:t>
            </a:r>
            <a:r>
              <a:rPr lang="en-GB" dirty="0"/>
              <a:t>Google’s Universal Word Embeddings (2019).</a:t>
            </a:r>
          </a:p>
          <a:p>
            <a:endParaRPr lang="en-GB" dirty="0"/>
          </a:p>
          <a:p>
            <a:pPr marL="0" indent="0">
              <a:buNone/>
            </a:pPr>
            <a:r>
              <a:rPr lang="en-GB" b="1" dirty="0"/>
              <a:t>All tasks we investigated were a sequence-to-singular output (</a:t>
            </a:r>
            <a:r>
              <a:rPr lang="en-GB" b="1" dirty="0" err="1"/>
              <a:t>CBoW</a:t>
            </a:r>
            <a:r>
              <a:rPr lang="en-GB" b="1" dirty="0"/>
              <a:t>) or singular input-to-sequence tasks (</a:t>
            </a:r>
            <a:r>
              <a:rPr lang="en-GB" b="1" dirty="0" err="1"/>
              <a:t>SkipGram</a:t>
            </a:r>
            <a:r>
              <a:rPr lang="en-GB" b="1" dirty="0"/>
              <a:t>).</a:t>
            </a:r>
            <a:endParaRPr lang="en-GB" dirty="0"/>
          </a:p>
        </p:txBody>
      </p:sp>
    </p:spTree>
    <p:extLst>
      <p:ext uri="{BB962C8B-B14F-4D97-AF65-F5344CB8AC3E}">
        <p14:creationId xmlns:p14="http://schemas.microsoft.com/office/powerpoint/2010/main" val="704021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E7EA-E606-4D4B-9B26-3E7B6B05AF77}"/>
              </a:ext>
            </a:extLst>
          </p:cNvPr>
          <p:cNvSpPr>
            <a:spLocks noGrp="1"/>
          </p:cNvSpPr>
          <p:nvPr>
            <p:ph type="title"/>
          </p:nvPr>
        </p:nvSpPr>
        <p:spPr/>
        <p:txBody>
          <a:bodyPr/>
          <a:lstStyle/>
          <a:p>
            <a:r>
              <a:rPr lang="en-US" dirty="0"/>
              <a:t>Supervised and combined learning?</a:t>
            </a:r>
            <a:endParaRPr lang="en-GB" dirty="0"/>
          </a:p>
        </p:txBody>
      </p:sp>
      <p:sp>
        <p:nvSpPr>
          <p:cNvPr id="3" name="Content Placeholder 2">
            <a:extLst>
              <a:ext uri="{FF2B5EF4-FFF2-40B4-BE49-F238E27FC236}">
                <a16:creationId xmlns:a16="http://schemas.microsoft.com/office/drawing/2014/main" id="{32A50FF4-53DB-4F2D-9303-8E9AC75E4F69}"/>
              </a:ext>
            </a:extLst>
          </p:cNvPr>
          <p:cNvSpPr>
            <a:spLocks noGrp="1"/>
          </p:cNvSpPr>
          <p:nvPr>
            <p:ph idx="1"/>
          </p:nvPr>
        </p:nvSpPr>
        <p:spPr>
          <a:xfrm>
            <a:off x="838200" y="1825625"/>
            <a:ext cx="10515600" cy="5032375"/>
          </a:xfrm>
        </p:spPr>
        <p:txBody>
          <a:bodyPr>
            <a:normAutofit/>
          </a:bodyPr>
          <a:lstStyle/>
          <a:p>
            <a:r>
              <a:rPr lang="en-US" dirty="0"/>
              <a:t>Word2Vec, </a:t>
            </a:r>
            <a:r>
              <a:rPr lang="en-US" dirty="0" err="1"/>
              <a:t>GloVe</a:t>
            </a:r>
            <a:r>
              <a:rPr lang="en-US" dirty="0"/>
              <a:t> and </a:t>
            </a:r>
            <a:r>
              <a:rPr lang="en-US" dirty="0" err="1"/>
              <a:t>ELMo</a:t>
            </a:r>
            <a:r>
              <a:rPr lang="en-US" dirty="0"/>
              <a:t> approaches are commonly referred to as </a:t>
            </a:r>
            <a:r>
              <a:rPr lang="en-US" b="1" dirty="0"/>
              <a:t>unsupervised (or semi-supervised) approaches to embedding, </a:t>
            </a:r>
            <a:r>
              <a:rPr lang="en-US" dirty="0"/>
              <a:t>both relying on the </a:t>
            </a:r>
            <a:r>
              <a:rPr lang="en-GB" b="1" dirty="0"/>
              <a:t>distributional hypothesis </a:t>
            </a:r>
            <a:r>
              <a:rPr lang="en-GB" dirty="0"/>
              <a:t>we mentioned on the previous lecture.</a:t>
            </a:r>
            <a:endParaRPr lang="en-US" b="1" dirty="0"/>
          </a:p>
          <a:p>
            <a:r>
              <a:rPr lang="en-US" dirty="0"/>
              <a:t>Unsupervised representation learning of sentences had been the norm for quite some time.</a:t>
            </a:r>
          </a:p>
          <a:p>
            <a:r>
              <a:rPr lang="en-US" b="1" dirty="0"/>
              <a:t>More advanced versions of unsupervised approaches exist!</a:t>
            </a:r>
          </a:p>
          <a:p>
            <a:endParaRPr lang="en-US" dirty="0"/>
          </a:p>
          <a:p>
            <a:r>
              <a:rPr lang="en-US" dirty="0"/>
              <a:t>However, the last few years have seen a shift toward </a:t>
            </a:r>
            <a:r>
              <a:rPr lang="en-US" b="1" dirty="0"/>
              <a:t>supervised</a:t>
            </a:r>
            <a:r>
              <a:rPr lang="en-US" dirty="0"/>
              <a:t> and </a:t>
            </a:r>
            <a:r>
              <a:rPr lang="en-US" b="1" dirty="0"/>
              <a:t>multi-task learning schemes </a:t>
            </a:r>
            <a:r>
              <a:rPr lang="en-US" dirty="0"/>
              <a:t>with a number of notably interesting proposals in late 2017/early 2018.</a:t>
            </a:r>
          </a:p>
        </p:txBody>
      </p:sp>
    </p:spTree>
    <p:extLst>
      <p:ext uri="{BB962C8B-B14F-4D97-AF65-F5344CB8AC3E}">
        <p14:creationId xmlns:p14="http://schemas.microsoft.com/office/powerpoint/2010/main" val="143135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7D95F-D735-4D43-865C-5C32260BD6EC}"/>
              </a:ext>
            </a:extLst>
          </p:cNvPr>
          <p:cNvSpPr>
            <a:spLocks noGrp="1"/>
          </p:cNvSpPr>
          <p:nvPr>
            <p:ph type="title"/>
          </p:nvPr>
        </p:nvSpPr>
        <p:spPr/>
        <p:txBody>
          <a:bodyPr/>
          <a:lstStyle/>
          <a:p>
            <a:r>
              <a:rPr lang="en-US" dirty="0"/>
              <a:t>From unsupervised to combined learning</a:t>
            </a:r>
            <a:endParaRPr lang="en-GB" dirty="0"/>
          </a:p>
        </p:txBody>
      </p:sp>
      <p:sp>
        <p:nvSpPr>
          <p:cNvPr id="3" name="Content Placeholder 2">
            <a:extLst>
              <a:ext uri="{FF2B5EF4-FFF2-40B4-BE49-F238E27FC236}">
                <a16:creationId xmlns:a16="http://schemas.microsoft.com/office/drawing/2014/main" id="{C981CA7B-3341-41AD-8C0F-233620E9EF48}"/>
              </a:ext>
            </a:extLst>
          </p:cNvPr>
          <p:cNvSpPr>
            <a:spLocks noGrp="1"/>
          </p:cNvSpPr>
          <p:nvPr>
            <p:ph idx="1"/>
          </p:nvPr>
        </p:nvSpPr>
        <p:spPr>
          <a:xfrm>
            <a:off x="838200" y="1825624"/>
            <a:ext cx="10515600" cy="5032375"/>
          </a:xfrm>
        </p:spPr>
        <p:txBody>
          <a:bodyPr>
            <a:normAutofit/>
          </a:bodyPr>
          <a:lstStyle/>
          <a:p>
            <a:pPr marL="0" indent="0">
              <a:buNone/>
            </a:pPr>
            <a:r>
              <a:rPr lang="en-US" dirty="0"/>
              <a:t>For a long time, there was a general consensus (see [Wang2018] for details) in the field that</a:t>
            </a:r>
          </a:p>
          <a:p>
            <a:r>
              <a:rPr lang="en-US" dirty="0"/>
              <a:t>the simple approach of </a:t>
            </a:r>
            <a:r>
              <a:rPr lang="en-US" b="1" dirty="0"/>
              <a:t>simply averaging a sentence’s word vectors </a:t>
            </a:r>
            <a:r>
              <a:rPr lang="en-US" dirty="0"/>
              <a:t>(as in </a:t>
            </a:r>
            <a:r>
              <a:rPr lang="en-US" dirty="0" err="1"/>
              <a:t>CBoW</a:t>
            </a:r>
            <a:r>
              <a:rPr lang="en-US" dirty="0"/>
              <a:t> approach) gives a strong baseline for context, which is good enough for many downstream tasks.</a:t>
            </a:r>
          </a:p>
          <a:p>
            <a:r>
              <a:rPr lang="en-US" b="1" dirty="0"/>
              <a:t>supervised</a:t>
            </a:r>
            <a:r>
              <a:rPr lang="en-US" dirty="0"/>
              <a:t> learning of sentence/word embeddings was costly and gave lower-quality embeddings than unsupervised/semi-supervised approaches.</a:t>
            </a:r>
          </a:p>
          <a:p>
            <a:endParaRPr lang="en-US" dirty="0"/>
          </a:p>
          <a:p>
            <a:pPr marL="0" indent="0">
              <a:buNone/>
            </a:pPr>
            <a:r>
              <a:rPr lang="en-US" dirty="0"/>
              <a:t>But these assumptions have recently been overturned, in part following the publication of the InferSent ([Conneau2018]) results.</a:t>
            </a:r>
            <a:endParaRPr lang="en-GB" dirty="0"/>
          </a:p>
        </p:txBody>
      </p:sp>
    </p:spTree>
    <p:extLst>
      <p:ext uri="{BB962C8B-B14F-4D97-AF65-F5344CB8AC3E}">
        <p14:creationId xmlns:p14="http://schemas.microsoft.com/office/powerpoint/2010/main" val="3934302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9CC5-9C50-4642-A0C6-C115378A6D08}"/>
              </a:ext>
            </a:extLst>
          </p:cNvPr>
          <p:cNvSpPr>
            <a:spLocks noGrp="1"/>
          </p:cNvSpPr>
          <p:nvPr>
            <p:ph type="title"/>
          </p:nvPr>
        </p:nvSpPr>
        <p:spPr/>
        <p:txBody>
          <a:bodyPr/>
          <a:lstStyle/>
          <a:p>
            <a:r>
              <a:rPr lang="en-US" dirty="0"/>
              <a:t>Counter-example:</a:t>
            </a:r>
            <a:br>
              <a:rPr lang="en-US" dirty="0"/>
            </a:br>
            <a:r>
              <a:rPr lang="en-US" dirty="0" err="1"/>
              <a:t>InferSent</a:t>
            </a:r>
            <a:r>
              <a:rPr lang="en-US" dirty="0"/>
              <a:t> (out-of-class)</a:t>
            </a:r>
            <a:endParaRPr lang="en-GB" dirty="0"/>
          </a:p>
        </p:txBody>
      </p:sp>
      <p:sp>
        <p:nvSpPr>
          <p:cNvPr id="4" name="Content Placeholder 3">
            <a:extLst>
              <a:ext uri="{FF2B5EF4-FFF2-40B4-BE49-F238E27FC236}">
                <a16:creationId xmlns:a16="http://schemas.microsoft.com/office/drawing/2014/main" id="{9AEB6D1D-9200-42F5-AA97-890C3BB2E660}"/>
              </a:ext>
            </a:extLst>
          </p:cNvPr>
          <p:cNvSpPr>
            <a:spLocks noGrp="1"/>
          </p:cNvSpPr>
          <p:nvPr>
            <p:ph sz="half" idx="1"/>
          </p:nvPr>
        </p:nvSpPr>
        <p:spPr>
          <a:xfrm>
            <a:off x="838199" y="1825624"/>
            <a:ext cx="6469185" cy="5032375"/>
          </a:xfrm>
        </p:spPr>
        <p:txBody>
          <a:bodyPr>
            <a:normAutofit/>
          </a:bodyPr>
          <a:lstStyle/>
          <a:p>
            <a:pPr marL="0" indent="0">
              <a:buNone/>
            </a:pPr>
            <a:r>
              <a:rPr lang="en-US" b="1" dirty="0"/>
              <a:t>Simple key takeaways</a:t>
            </a:r>
          </a:p>
          <a:p>
            <a:r>
              <a:rPr lang="en-US" dirty="0"/>
              <a:t>The </a:t>
            </a:r>
            <a:r>
              <a:rPr lang="en-US" dirty="0" err="1"/>
              <a:t>InferSent</a:t>
            </a:r>
            <a:r>
              <a:rPr lang="en-US" dirty="0"/>
              <a:t> model (in [Conneau2018]) is an example of a supervised classification model, with three classes: Entailment, Neutral, Contradiction.</a:t>
            </a:r>
          </a:p>
          <a:p>
            <a:r>
              <a:rPr lang="en-US" dirty="0"/>
              <a:t>It uses the same forward-backward LSTM architecture as </a:t>
            </a:r>
            <a:r>
              <a:rPr lang="en-US" dirty="0" err="1"/>
              <a:t>ELMo</a:t>
            </a:r>
            <a:r>
              <a:rPr lang="en-US" dirty="0"/>
              <a:t>, and attempts to compare two sentences and classify the pair.</a:t>
            </a:r>
          </a:p>
          <a:p>
            <a:r>
              <a:rPr lang="en-US" dirty="0"/>
              <a:t>Feature representation extracted from model showed good performance.</a:t>
            </a:r>
            <a:endParaRPr lang="en-GB" dirty="0"/>
          </a:p>
        </p:txBody>
      </p:sp>
      <p:pic>
        <p:nvPicPr>
          <p:cNvPr id="6" name="Picture 5">
            <a:extLst>
              <a:ext uri="{FF2B5EF4-FFF2-40B4-BE49-F238E27FC236}">
                <a16:creationId xmlns:a16="http://schemas.microsoft.com/office/drawing/2014/main" id="{BE016610-408D-467C-9B8C-5F317DDDDC9F}"/>
              </a:ext>
            </a:extLst>
          </p:cNvPr>
          <p:cNvPicPr>
            <a:picLocks noChangeAspect="1"/>
          </p:cNvPicPr>
          <p:nvPr/>
        </p:nvPicPr>
        <p:blipFill rotWithShape="1">
          <a:blip r:embed="rId2"/>
          <a:srcRect l="65448" t="31385" r="23208" b="40718"/>
          <a:stretch/>
        </p:blipFill>
        <p:spPr>
          <a:xfrm>
            <a:off x="8135815" y="116927"/>
            <a:ext cx="2969846" cy="2282396"/>
          </a:xfrm>
          <a:prstGeom prst="rect">
            <a:avLst/>
          </a:prstGeom>
        </p:spPr>
      </p:pic>
      <p:pic>
        <p:nvPicPr>
          <p:cNvPr id="7" name="Picture 6">
            <a:extLst>
              <a:ext uri="{FF2B5EF4-FFF2-40B4-BE49-F238E27FC236}">
                <a16:creationId xmlns:a16="http://schemas.microsoft.com/office/drawing/2014/main" id="{43162E95-5B3D-431B-8647-7DFE713226C1}"/>
              </a:ext>
            </a:extLst>
          </p:cNvPr>
          <p:cNvPicPr>
            <a:picLocks noChangeAspect="1"/>
          </p:cNvPicPr>
          <p:nvPr/>
        </p:nvPicPr>
        <p:blipFill rotWithShape="1">
          <a:blip r:embed="rId3"/>
          <a:srcRect l="64231" t="10889" r="22885" b="31692"/>
          <a:stretch/>
        </p:blipFill>
        <p:spPr>
          <a:xfrm>
            <a:off x="8135815" y="2478148"/>
            <a:ext cx="2969846" cy="4135829"/>
          </a:xfrm>
          <a:prstGeom prst="rect">
            <a:avLst/>
          </a:prstGeom>
        </p:spPr>
      </p:pic>
    </p:spTree>
    <p:extLst>
      <p:ext uri="{BB962C8B-B14F-4D97-AF65-F5344CB8AC3E}">
        <p14:creationId xmlns:p14="http://schemas.microsoft.com/office/powerpoint/2010/main" val="2745187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031D7-C7FD-4ABA-9816-7E29ACD00872}"/>
              </a:ext>
            </a:extLst>
          </p:cNvPr>
          <p:cNvSpPr>
            <a:spLocks noGrp="1"/>
          </p:cNvSpPr>
          <p:nvPr>
            <p:ph type="title"/>
          </p:nvPr>
        </p:nvSpPr>
        <p:spPr/>
        <p:txBody>
          <a:bodyPr/>
          <a:lstStyle/>
          <a:p>
            <a:r>
              <a:rPr lang="en-US" dirty="0"/>
              <a:t>From unsupervised to combined learning</a:t>
            </a:r>
            <a:endParaRPr lang="en-GB" dirty="0"/>
          </a:p>
        </p:txBody>
      </p:sp>
      <p:sp>
        <p:nvSpPr>
          <p:cNvPr id="5" name="Content Placeholder 4">
            <a:extLst>
              <a:ext uri="{FF2B5EF4-FFF2-40B4-BE49-F238E27FC236}">
                <a16:creationId xmlns:a16="http://schemas.microsoft.com/office/drawing/2014/main" id="{A223A7AD-0B37-4DFF-81D7-F9D35FF2BA4F}"/>
              </a:ext>
            </a:extLst>
          </p:cNvPr>
          <p:cNvSpPr>
            <a:spLocks noGrp="1"/>
          </p:cNvSpPr>
          <p:nvPr>
            <p:ph idx="1"/>
          </p:nvPr>
        </p:nvSpPr>
        <p:spPr>
          <a:xfrm>
            <a:off x="838200" y="1825624"/>
            <a:ext cx="10515600" cy="5032375"/>
          </a:xfrm>
        </p:spPr>
        <p:txBody>
          <a:bodyPr>
            <a:normAutofit/>
          </a:bodyPr>
          <a:lstStyle/>
          <a:p>
            <a:r>
              <a:rPr lang="en-US" dirty="0"/>
              <a:t>Following these recent results, showing that supervised approaches are not necessarily bad…</a:t>
            </a:r>
          </a:p>
          <a:p>
            <a:r>
              <a:rPr lang="en-US" dirty="0"/>
              <a:t>The current direction in research for word embeddings suggests to combine both supervised and unsupervised learning techniques. This is commonly referred to as a </a:t>
            </a:r>
            <a:r>
              <a:rPr lang="en-GB" b="1" dirty="0"/>
              <a:t>multi-task learning based embedding.</a:t>
            </a:r>
            <a:endParaRPr lang="en-GB" dirty="0"/>
          </a:p>
          <a:p>
            <a:r>
              <a:rPr lang="en-GB" dirty="0"/>
              <a:t>The most notable work in this direction would be </a:t>
            </a:r>
            <a:r>
              <a:rPr lang="en-GB" b="1" dirty="0"/>
              <a:t>Google’s Universal Sentence and Word Encoder </a:t>
            </a:r>
            <a:r>
              <a:rPr lang="en-GB" dirty="0"/>
              <a:t>(in [Cer2019]). Kept rather hidden, have only seen a pre-release on </a:t>
            </a:r>
            <a:r>
              <a:rPr lang="en-GB" dirty="0" err="1"/>
              <a:t>Tensorflow</a:t>
            </a:r>
            <a:r>
              <a:rPr lang="en-GB" dirty="0"/>
              <a:t>: </a:t>
            </a:r>
            <a:r>
              <a:rPr lang="en-GB" dirty="0">
                <a:hlinkClick r:id="rId2"/>
              </a:rPr>
              <a:t>https://www.tensorflow.org/hub/tutorials/semantic_similarity_with_tf_hub_universal_encoder</a:t>
            </a:r>
            <a:endParaRPr lang="en-GB" dirty="0"/>
          </a:p>
          <a:p>
            <a:r>
              <a:rPr lang="en-GB"/>
              <a:t>(But nothing </a:t>
            </a:r>
            <a:r>
              <a:rPr lang="en-GB" dirty="0"/>
              <a:t>for </a:t>
            </a:r>
            <a:r>
              <a:rPr lang="en-GB" dirty="0" err="1"/>
              <a:t>PyTorch</a:t>
            </a:r>
            <a:r>
              <a:rPr lang="en-GB" dirty="0"/>
              <a:t> yet?)</a:t>
            </a:r>
          </a:p>
        </p:txBody>
      </p:sp>
    </p:spTree>
    <p:extLst>
      <p:ext uri="{BB962C8B-B14F-4D97-AF65-F5344CB8AC3E}">
        <p14:creationId xmlns:p14="http://schemas.microsoft.com/office/powerpoint/2010/main" val="4087319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9)</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6"/>
            </a:pPr>
            <a:r>
              <a:rPr lang="en-US" dirty="0"/>
              <a:t>How do we evaluate the </a:t>
            </a:r>
            <a:r>
              <a:rPr lang="en-US" b="1" dirty="0"/>
              <a:t>quality/performance</a:t>
            </a:r>
            <a:r>
              <a:rPr lang="en-US" dirty="0"/>
              <a:t> of an embedding?</a:t>
            </a:r>
          </a:p>
          <a:p>
            <a:pPr marL="514350" indent="-514350">
              <a:buFont typeface="+mj-lt"/>
              <a:buAutoNum type="arabicPeriod" startAt="6"/>
            </a:pPr>
            <a:r>
              <a:rPr lang="en-US" dirty="0"/>
              <a:t>Can embeddings be </a:t>
            </a:r>
            <a:r>
              <a:rPr lang="en-US" b="1" dirty="0"/>
              <a:t>biased</a:t>
            </a:r>
            <a:r>
              <a:rPr lang="en-US" dirty="0"/>
              <a:t>?</a:t>
            </a:r>
          </a:p>
          <a:p>
            <a:pPr marL="514350" indent="-514350">
              <a:buFont typeface="+mj-lt"/>
              <a:buAutoNum type="arabicPeriod" startAt="6"/>
            </a:pPr>
            <a:r>
              <a:rPr lang="en-US" dirty="0"/>
              <a:t>Can we help the neural networks </a:t>
            </a:r>
            <a:r>
              <a:rPr lang="en-US" b="1" dirty="0"/>
              <a:t>identify the important parts of the context</a:t>
            </a:r>
            <a:r>
              <a:rPr lang="en-US" dirty="0"/>
              <a:t> to focus on?</a:t>
            </a:r>
          </a:p>
          <a:p>
            <a:pPr marL="514350" indent="-514350">
              <a:buFont typeface="+mj-lt"/>
              <a:buAutoNum type="arabicPeriod" startAt="6"/>
            </a:pPr>
            <a:r>
              <a:rPr lang="en-US" dirty="0"/>
              <a:t>What is </a:t>
            </a:r>
            <a:r>
              <a:rPr lang="en-US" b="1" dirty="0"/>
              <a:t>attention</a:t>
            </a:r>
            <a:r>
              <a:rPr lang="en-US" dirty="0"/>
              <a:t> in Neural Networks? What are </a:t>
            </a:r>
            <a:r>
              <a:rPr lang="en-US" b="1" dirty="0"/>
              <a:t>transformers</a:t>
            </a:r>
            <a:r>
              <a:rPr lang="en-US" dirty="0"/>
              <a:t> in Neural Networks?</a:t>
            </a:r>
          </a:p>
          <a:p>
            <a:pPr marL="514350" indent="-514350">
              <a:buFont typeface="+mj-lt"/>
              <a:buAutoNum type="arabicPeriod" startAt="6"/>
            </a:pPr>
            <a:r>
              <a:rPr lang="en-US" dirty="0"/>
              <a:t>What are the typical </a:t>
            </a:r>
            <a:r>
              <a:rPr lang="en-US" b="1" dirty="0"/>
              <a:t>uses for attention </a:t>
            </a:r>
            <a:r>
              <a:rPr lang="en-US" dirty="0"/>
              <a:t>these days?</a:t>
            </a:r>
          </a:p>
          <a:p>
            <a:pPr marL="514350" indent="-514350">
              <a:buFont typeface="+mj-lt"/>
              <a:buAutoNum type="arabicPeriod" startAt="6"/>
            </a:pPr>
            <a:r>
              <a:rPr lang="en-US" dirty="0"/>
              <a:t>What are the </a:t>
            </a:r>
            <a:r>
              <a:rPr lang="en-US" b="1" dirty="0"/>
              <a:t>limits of attention </a:t>
            </a:r>
            <a:r>
              <a:rPr lang="en-US" dirty="0"/>
              <a:t>and the </a:t>
            </a:r>
            <a:r>
              <a:rPr lang="en-US" b="1" dirty="0"/>
              <a:t>current research directions </a:t>
            </a:r>
            <a:r>
              <a:rPr lang="en-US" dirty="0"/>
              <a:t>on this topic?</a:t>
            </a:r>
            <a:endParaRPr lang="en-GB" dirty="0"/>
          </a:p>
        </p:txBody>
      </p:sp>
    </p:spTree>
    <p:extLst>
      <p:ext uri="{BB962C8B-B14F-4D97-AF65-F5344CB8AC3E}">
        <p14:creationId xmlns:p14="http://schemas.microsoft.com/office/powerpoint/2010/main" val="88426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Seq2Seq</a:t>
            </a:r>
            <a:r>
              <a:rPr lang="en-US" b="1" dirty="0"/>
              <a:t>):</a:t>
            </a:r>
          </a:p>
          <a:p>
            <a:pPr marL="0" indent="0">
              <a:buNone/>
            </a:pPr>
            <a:r>
              <a:rPr lang="en-GB" dirty="0"/>
              <a:t>A </a:t>
            </a:r>
            <a:r>
              <a:rPr lang="en-GB" b="1" dirty="0"/>
              <a:t>Sequence-to-Sequence task </a:t>
            </a:r>
            <a:r>
              <a:rPr lang="en-US" b="1" dirty="0"/>
              <a:t>(</a:t>
            </a:r>
            <a:r>
              <a:rPr lang="en-US" b="1" dirty="0">
                <a:solidFill>
                  <a:srgbClr val="00B050"/>
                </a:solidFill>
              </a:rPr>
              <a:t>Seq2Seq</a:t>
            </a:r>
            <a:r>
              <a:rPr lang="en-US" b="1" dirty="0"/>
              <a:t>)</a:t>
            </a:r>
            <a:r>
              <a:rPr lang="en-US" dirty="0"/>
              <a:t> is a family of machine learning tasks which turns an input sequence into another output sequence.</a:t>
            </a:r>
          </a:p>
          <a:p>
            <a:pPr marL="0" indent="0">
              <a:buNone/>
            </a:pPr>
            <a:endParaRPr lang="en-US" dirty="0"/>
          </a:p>
          <a:p>
            <a:pPr marL="0" indent="0">
              <a:buNone/>
            </a:pPr>
            <a:r>
              <a:rPr lang="en-US" dirty="0"/>
              <a:t>For instance, language to language translation (French sentence into an English sentence), answers to questions Chatbots, etc.</a:t>
            </a:r>
            <a:endParaRPr lang="en-GB" dirty="0"/>
          </a:p>
        </p:txBody>
      </p:sp>
      <p:pic>
        <p:nvPicPr>
          <p:cNvPr id="12" name="Picture 11">
            <a:extLst>
              <a:ext uri="{FF2B5EF4-FFF2-40B4-BE49-F238E27FC236}">
                <a16:creationId xmlns:a16="http://schemas.microsoft.com/office/drawing/2014/main" id="{2E57E361-42B0-4C80-A63F-CCE87CC5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3326941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idx="1"/>
          </p:nvPr>
        </p:nvSpPr>
        <p:spPr/>
        <p:txBody>
          <a:bodyPr>
            <a:normAutofit/>
          </a:bodyPr>
          <a:lstStyle/>
          <a:p>
            <a:pPr marL="0" indent="0">
              <a:buNone/>
            </a:pPr>
            <a:r>
              <a:rPr lang="en-US" b="1" dirty="0"/>
              <a:t>Definition (</a:t>
            </a:r>
            <a:r>
              <a:rPr lang="en-US" b="1" dirty="0">
                <a:solidFill>
                  <a:srgbClr val="00B050"/>
                </a:solidFill>
              </a:rPr>
              <a:t>Encoder-Decoder</a:t>
            </a:r>
            <a:r>
              <a:rPr lang="en-US" b="1" dirty="0"/>
              <a:t> architecture):</a:t>
            </a:r>
          </a:p>
          <a:p>
            <a:pPr marL="0" indent="0">
              <a:buNone/>
            </a:pPr>
            <a:r>
              <a:rPr lang="en-GB" dirty="0"/>
              <a:t>An </a:t>
            </a:r>
            <a:r>
              <a:rPr lang="en-US" b="1" dirty="0">
                <a:solidFill>
                  <a:srgbClr val="00B050"/>
                </a:solidFill>
              </a:rPr>
              <a:t>Encoder-Decoder</a:t>
            </a:r>
            <a:r>
              <a:rPr lang="en-US" b="1" dirty="0"/>
              <a:t> architecture</a:t>
            </a:r>
            <a:r>
              <a:rPr lang="en-US" dirty="0"/>
              <a:t> typically consists of two parts:</a:t>
            </a:r>
          </a:p>
          <a:p>
            <a:r>
              <a:rPr lang="en-US" dirty="0"/>
              <a:t>An </a:t>
            </a:r>
            <a:r>
              <a:rPr lang="en-US" b="1" dirty="0"/>
              <a:t>encoder</a:t>
            </a:r>
            <a:r>
              <a:rPr lang="en-US" dirty="0"/>
              <a:t>, which converts a sequence into an embedding vector, presumably encapsulating the </a:t>
            </a:r>
            <a:r>
              <a:rPr lang="en-US" b="1" dirty="0"/>
              <a:t>context</a:t>
            </a:r>
            <a:r>
              <a:rPr lang="en-US" dirty="0"/>
              <a:t> of the sequence.</a:t>
            </a:r>
          </a:p>
          <a:p>
            <a:r>
              <a:rPr lang="en-US" dirty="0"/>
              <a:t>A </a:t>
            </a:r>
            <a:r>
              <a:rPr lang="en-US" b="1" dirty="0"/>
              <a:t>decoder</a:t>
            </a:r>
            <a:r>
              <a:rPr lang="en-US" dirty="0"/>
              <a:t>, which reads the embedding vector for </a:t>
            </a:r>
            <a:r>
              <a:rPr lang="en-US" b="1" dirty="0"/>
              <a:t>context</a:t>
            </a:r>
            <a:r>
              <a:rPr lang="en-US" dirty="0"/>
              <a:t> and constructs an output sequence.</a:t>
            </a:r>
          </a:p>
          <a:p>
            <a:r>
              <a:rPr lang="en-US" dirty="0"/>
              <a:t>Both the encoder and the decoder will be modeled as RNNs as they both operate on sequences.</a:t>
            </a:r>
            <a:endParaRPr lang="en-GB" dirty="0"/>
          </a:p>
        </p:txBody>
      </p:sp>
    </p:spTree>
    <p:extLst>
      <p:ext uri="{BB962C8B-B14F-4D97-AF65-F5344CB8AC3E}">
        <p14:creationId xmlns:p14="http://schemas.microsoft.com/office/powerpoint/2010/main" val="486637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lstStyle/>
          <a:p>
            <a:pPr marL="0" indent="0">
              <a:buNone/>
            </a:pPr>
            <a:r>
              <a:rPr lang="en-US" dirty="0"/>
              <a:t>In the classical Seq2Seq architecture,</a:t>
            </a:r>
          </a:p>
          <a:p>
            <a:r>
              <a:rPr lang="en-US" dirty="0"/>
              <a:t>a </a:t>
            </a:r>
            <a:r>
              <a:rPr lang="en-US" b="1" dirty="0"/>
              <a:t>word embedding </a:t>
            </a:r>
            <a:r>
              <a:rPr lang="en-US" dirty="0"/>
              <a:t>is used for each word of the sentence,</a:t>
            </a:r>
          </a:p>
          <a:p>
            <a:r>
              <a:rPr lang="en-US" dirty="0"/>
              <a:t>An (often bi-directional) </a:t>
            </a:r>
            <a:r>
              <a:rPr lang="en-US" b="1" dirty="0"/>
              <a:t>encoder</a:t>
            </a:r>
            <a:r>
              <a:rPr lang="en-US" dirty="0"/>
              <a:t> RNN is used to propagate and encode context among words in the sentence,</a:t>
            </a:r>
          </a:p>
          <a:p>
            <a:r>
              <a:rPr lang="en-US" dirty="0"/>
              <a:t>A </a:t>
            </a:r>
            <a:r>
              <a:rPr lang="en-US" b="1" dirty="0"/>
              <a:t>decoder</a:t>
            </a:r>
            <a:r>
              <a:rPr lang="en-US" dirty="0"/>
              <a:t> RNN reads the context and produces a new sentence.</a:t>
            </a:r>
            <a:endParaRPr lang="en-GB" dirty="0"/>
          </a:p>
        </p:txBody>
      </p:sp>
      <p:pic>
        <p:nvPicPr>
          <p:cNvPr id="14" name="Picture 13">
            <a:extLst>
              <a:ext uri="{FF2B5EF4-FFF2-40B4-BE49-F238E27FC236}">
                <a16:creationId xmlns:a16="http://schemas.microsoft.com/office/drawing/2014/main" id="{81686900-923B-4E38-9174-613526BA9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1021501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normAutofit/>
              </a:bodyPr>
              <a:lstStyle/>
              <a:p>
                <a:pPr marL="0" indent="0">
                  <a:buNone/>
                </a:pPr>
                <a:r>
                  <a:rPr lang="en-US" b="1" dirty="0"/>
                  <a:t>How is our context vector modeled again?</a:t>
                </a:r>
                <a:endParaRPr lang="en-US" dirty="0"/>
              </a:p>
              <a:p>
                <a:r>
                  <a:rPr lang="en-US" b="1" dirty="0"/>
                  <a:t>Averaging</a:t>
                </a:r>
                <a:r>
                  <a:rPr lang="en-US" dirty="0"/>
                  <a:t> the words embedding vectors for the words in the context (</a:t>
                </a:r>
                <a:r>
                  <a:rPr lang="en-US" dirty="0" err="1"/>
                  <a:t>CBoW</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m:oMathPara>
                </a14:m>
                <a:endParaRPr lang="en-US" dirty="0"/>
              </a:p>
              <a:p>
                <a:pPr marL="0" indent="0">
                  <a:buNone/>
                </a:pPr>
                <a:r>
                  <a:rPr lang="en-US" dirty="0"/>
                  <a:t>Simple, but words might cancel each other out. Averaging effect if large number of words.</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pic>
        <p:nvPicPr>
          <p:cNvPr id="14" name="Picture 13">
            <a:extLst>
              <a:ext uri="{FF2B5EF4-FFF2-40B4-BE49-F238E27FC236}">
                <a16:creationId xmlns:a16="http://schemas.microsoft.com/office/drawing/2014/main" id="{5A840331-E4C3-4FEB-8526-462F21B04E72}"/>
              </a:ext>
            </a:extLst>
          </p:cNvPr>
          <p:cNvPicPr>
            <a:picLocks noChangeAspect="1"/>
          </p:cNvPicPr>
          <p:nvPr/>
        </p:nvPicPr>
        <p:blipFill rotWithShape="1">
          <a:blip r:embed="rId3"/>
          <a:srcRect l="14680" t="28513" r="65064" b="25948"/>
          <a:stretch/>
        </p:blipFill>
        <p:spPr>
          <a:xfrm>
            <a:off x="6294573" y="2078891"/>
            <a:ext cx="5840416" cy="4103077"/>
          </a:xfrm>
          <a:prstGeom prst="rect">
            <a:avLst/>
          </a:prstGeom>
        </p:spPr>
      </p:pic>
    </p:spTree>
    <p:extLst>
      <p:ext uri="{BB962C8B-B14F-4D97-AF65-F5344CB8AC3E}">
        <p14:creationId xmlns:p14="http://schemas.microsoft.com/office/powerpoint/2010/main" val="3887322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a:bodyPr>
              <a:lstStyle/>
              <a:p>
                <a:pPr marL="0" indent="0">
                  <a:buNone/>
                </a:pPr>
                <a:r>
                  <a:rPr lang="en-US" b="1" dirty="0"/>
                  <a:t>How is our context vector modeled again?</a:t>
                </a:r>
                <a:endParaRPr lang="en-US" dirty="0"/>
              </a:p>
              <a:p>
                <a:r>
                  <a:rPr lang="en-US" b="1" dirty="0"/>
                  <a:t>Concatenating</a:t>
                </a:r>
                <a:r>
                  <a:rPr lang="en-US" dirty="0"/>
                  <a:t> the hidden states of the bi-RNN gives surrounding context to word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oMath>
                </a14:m>
                <a:r>
                  <a:rPr lang="en-US" dirty="0"/>
                  <a: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r="-270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DE029E0F-7E99-41D9-B3B3-233765948389}"/>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3212237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a:bodyPr>
              <a:lstStyle/>
              <a:p>
                <a:pPr marL="0" indent="0">
                  <a:buNone/>
                </a:pPr>
                <a:r>
                  <a:rPr lang="en-US" b="1" dirty="0"/>
                  <a:t>How is our context vector modeled again?</a:t>
                </a:r>
                <a:endParaRPr lang="en-US" dirty="0"/>
              </a:p>
              <a:p>
                <a:r>
                  <a:rPr lang="en-US" b="1" dirty="0"/>
                  <a:t>Concatenating</a:t>
                </a:r>
                <a:r>
                  <a:rPr lang="en-US" dirty="0"/>
                  <a:t> the words embedding vectors for the words in the context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r>
                  <a:rPr lang="en-US" b="1" dirty="0"/>
                  <a:t>Vanishing</a:t>
                </a:r>
                <a:r>
                  <a:rPr lang="en-US" dirty="0"/>
                  <a:t> </a:t>
                </a:r>
                <a:r>
                  <a:rPr lang="en-US" b="1" dirty="0"/>
                  <a:t>effect</a:t>
                </a:r>
                <a:r>
                  <a:rPr lang="en-US" dirty="0"/>
                  <a:t> between the successive hidden states if large number of words [Vaswani2017].</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pic>
        <p:nvPicPr>
          <p:cNvPr id="19" name="Picture 18">
            <a:extLst>
              <a:ext uri="{FF2B5EF4-FFF2-40B4-BE49-F238E27FC236}">
                <a16:creationId xmlns:a16="http://schemas.microsoft.com/office/drawing/2014/main" id="{05AA313B-E008-4A24-8362-16BF0B8BD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022" y="1690688"/>
            <a:ext cx="5987296" cy="4262560"/>
          </a:xfrm>
          <a:prstGeom prst="rect">
            <a:avLst/>
          </a:prstGeom>
        </p:spPr>
      </p:pic>
      <p:sp>
        <p:nvSpPr>
          <p:cNvPr id="20" name="TextBox 19">
            <a:extLst>
              <a:ext uri="{FF2B5EF4-FFF2-40B4-BE49-F238E27FC236}">
                <a16:creationId xmlns:a16="http://schemas.microsoft.com/office/drawing/2014/main" id="{9C157079-2B11-436B-A877-94E449CF5986}"/>
              </a:ext>
            </a:extLst>
          </p:cNvPr>
          <p:cNvSpPr txBox="1"/>
          <p:nvPr/>
        </p:nvSpPr>
        <p:spPr>
          <a:xfrm>
            <a:off x="6408615" y="6119446"/>
            <a:ext cx="5758703" cy="923330"/>
          </a:xfrm>
          <a:prstGeom prst="rect">
            <a:avLst/>
          </a:prstGeom>
          <a:noFill/>
        </p:spPr>
        <p:txBody>
          <a:bodyPr wrap="square" rtlCol="0">
            <a:spAutoFit/>
          </a:bodyPr>
          <a:lstStyle/>
          <a:p>
            <a:r>
              <a:rPr lang="en-US" dirty="0"/>
              <a:t>From: </a:t>
            </a:r>
            <a:r>
              <a:rPr lang="en-US" dirty="0">
                <a:hlinkClick r:id="rId4"/>
              </a:rPr>
              <a:t>https://www.kaggle.com/sarthakvajpayee/attention-mechanism-japanese-english/notebook</a:t>
            </a:r>
            <a:endParaRPr lang="en-US" dirty="0"/>
          </a:p>
          <a:p>
            <a:endParaRPr lang="en-GB" dirty="0"/>
          </a:p>
        </p:txBody>
      </p:sp>
      <p:sp>
        <p:nvSpPr>
          <p:cNvPr id="21" name="TextBox 20">
            <a:extLst>
              <a:ext uri="{FF2B5EF4-FFF2-40B4-BE49-F238E27FC236}">
                <a16:creationId xmlns:a16="http://schemas.microsoft.com/office/drawing/2014/main" id="{9E59B12F-DCF2-4ED8-BC08-DD45E7DA3BF7}"/>
              </a:ext>
            </a:extLst>
          </p:cNvPr>
          <p:cNvSpPr txBox="1"/>
          <p:nvPr/>
        </p:nvSpPr>
        <p:spPr>
          <a:xfrm>
            <a:off x="8389822" y="5482349"/>
            <a:ext cx="2313354" cy="461665"/>
          </a:xfrm>
          <a:prstGeom prst="rect">
            <a:avLst/>
          </a:prstGeom>
          <a:solidFill>
            <a:schemeClr val="bg1"/>
          </a:solidFill>
          <a:ln>
            <a:solidFill>
              <a:schemeClr val="bg1"/>
            </a:solidFill>
          </a:ln>
        </p:spPr>
        <p:txBody>
          <a:bodyPr wrap="square" rtlCol="0">
            <a:spAutoFit/>
          </a:bodyPr>
          <a:lstStyle/>
          <a:p>
            <a:r>
              <a:rPr lang="en-US" sz="2400" dirty="0"/>
              <a:t>Sentence Length</a:t>
            </a:r>
            <a:endParaRPr lang="en-GB" sz="2400" dirty="0"/>
          </a:p>
        </p:txBody>
      </p:sp>
      <p:sp>
        <p:nvSpPr>
          <p:cNvPr id="22" name="Rectangle 21">
            <a:extLst>
              <a:ext uri="{FF2B5EF4-FFF2-40B4-BE49-F238E27FC236}">
                <a16:creationId xmlns:a16="http://schemas.microsoft.com/office/drawing/2014/main" id="{D98D7382-3FF1-4918-B9A2-085454370B5B}"/>
              </a:ext>
            </a:extLst>
          </p:cNvPr>
          <p:cNvSpPr/>
          <p:nvPr/>
        </p:nvSpPr>
        <p:spPr>
          <a:xfrm rot="16200000">
            <a:off x="5059481" y="3355686"/>
            <a:ext cx="3096873" cy="461665"/>
          </a:xfrm>
          <a:prstGeom prst="rect">
            <a:avLst/>
          </a:prstGeom>
          <a:solidFill>
            <a:schemeClr val="bg1"/>
          </a:solidFill>
          <a:ln>
            <a:solidFill>
              <a:schemeClr val="bg1"/>
            </a:solidFill>
          </a:ln>
        </p:spPr>
        <p:txBody>
          <a:bodyPr wrap="none">
            <a:spAutoFit/>
          </a:bodyPr>
          <a:lstStyle/>
          <a:p>
            <a:r>
              <a:rPr lang="en-US" sz="2400" dirty="0"/>
              <a:t>Context Accuracy Score</a:t>
            </a:r>
            <a:endParaRPr lang="en-GB" sz="2400" dirty="0"/>
          </a:p>
        </p:txBody>
      </p:sp>
      <p:sp>
        <p:nvSpPr>
          <p:cNvPr id="23" name="TextBox 22">
            <a:extLst>
              <a:ext uri="{FF2B5EF4-FFF2-40B4-BE49-F238E27FC236}">
                <a16:creationId xmlns:a16="http://schemas.microsoft.com/office/drawing/2014/main" id="{5A07C818-D79F-416F-AC9E-F6448AF89CD7}"/>
              </a:ext>
            </a:extLst>
          </p:cNvPr>
          <p:cNvSpPr txBox="1"/>
          <p:nvPr/>
        </p:nvSpPr>
        <p:spPr>
          <a:xfrm>
            <a:off x="9150225" y="2274280"/>
            <a:ext cx="2377468" cy="1015663"/>
          </a:xfrm>
          <a:prstGeom prst="rect">
            <a:avLst/>
          </a:prstGeom>
          <a:solidFill>
            <a:schemeClr val="bg1"/>
          </a:solidFill>
          <a:ln>
            <a:solidFill>
              <a:schemeClr val="bg1"/>
            </a:solidFill>
          </a:ln>
        </p:spPr>
        <p:txBody>
          <a:bodyPr wrap="square" rtlCol="0">
            <a:spAutoFit/>
          </a:bodyPr>
          <a:lstStyle/>
          <a:p>
            <a:r>
              <a:rPr lang="en-US" sz="2000" dirty="0"/>
              <a:t>Curves are variations of Seq2Seq architectures.</a:t>
            </a:r>
            <a:endParaRPr lang="en-GB" sz="2000" dirty="0"/>
          </a:p>
        </p:txBody>
      </p:sp>
    </p:spTree>
    <p:extLst>
      <p:ext uri="{BB962C8B-B14F-4D97-AF65-F5344CB8AC3E}">
        <p14:creationId xmlns:p14="http://schemas.microsoft.com/office/powerpoint/2010/main" val="1747566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populace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3320630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53859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a:t>
            </a:r>
            <a:r>
              <a:rPr lang="en-US" sz="2200" b="1" i="1" dirty="0">
                <a:solidFill>
                  <a:srgbClr val="7030A0"/>
                </a:solidFill>
              </a:rPr>
              <a:t>Paris</a:t>
            </a:r>
            <a:r>
              <a:rPr lang="en-US" sz="22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24219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a:bodyPr>
          <a:lstStyle/>
          <a:p>
            <a:r>
              <a:rPr lang="en-US" dirty="0"/>
              <a:t>Can we train our Neural Networks to get a better grasp of the important words that matter in the sequence and how to connect them, even when far away from each other?</a:t>
            </a:r>
          </a:p>
          <a:p>
            <a:endParaRPr lang="en-US" dirty="0"/>
          </a:p>
          <a:p>
            <a:r>
              <a:rPr lang="en-US" dirty="0"/>
              <a:t>Yes! That is what the </a:t>
            </a:r>
            <a:r>
              <a:rPr lang="en-US" b="1" dirty="0"/>
              <a:t>attention</a:t>
            </a:r>
            <a:r>
              <a:rPr lang="en-US" dirty="0"/>
              <a:t> </a:t>
            </a:r>
            <a:r>
              <a:rPr lang="en-US" b="1" dirty="0"/>
              <a:t>layer</a:t>
            </a:r>
            <a:r>
              <a:rPr lang="en-US" dirty="0"/>
              <a:t> does!</a:t>
            </a: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1136750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r>
              <a:rPr lang="en-GB" b="1" dirty="0"/>
              <a:t>Supervised: </a:t>
            </a:r>
            <a:r>
              <a:rPr lang="en-GB" dirty="0" err="1"/>
              <a:t>InferSent</a:t>
            </a:r>
            <a:r>
              <a:rPr lang="en-GB" dirty="0"/>
              <a:t> (2018).</a:t>
            </a:r>
          </a:p>
          <a:p>
            <a:r>
              <a:rPr lang="en-GB" b="1" dirty="0"/>
              <a:t>Multi-task: </a:t>
            </a:r>
            <a:r>
              <a:rPr lang="en-GB" dirty="0"/>
              <a:t>Google’s Universal Word Embeddings (2019).</a:t>
            </a:r>
          </a:p>
          <a:p>
            <a:endParaRPr lang="en-GB" dirty="0"/>
          </a:p>
          <a:p>
            <a:pPr marL="0" indent="0">
              <a:buNone/>
            </a:pPr>
            <a:r>
              <a:rPr lang="en-GB" b="1" dirty="0"/>
              <a:t>Question: </a:t>
            </a:r>
            <a:r>
              <a:rPr lang="en-GB" dirty="0"/>
              <a:t>What makes a word embedding better than another? How do we measure the performance of an embedding?</a:t>
            </a:r>
          </a:p>
        </p:txBody>
      </p:sp>
    </p:spTree>
    <p:extLst>
      <p:ext uri="{BB962C8B-B14F-4D97-AF65-F5344CB8AC3E}">
        <p14:creationId xmlns:p14="http://schemas.microsoft.com/office/powerpoint/2010/main" val="885284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a:t>
            </a:r>
          </a:p>
          <a:p>
            <a:pPr marL="0" indent="0">
              <a:buNone/>
            </a:pPr>
            <a:r>
              <a:rPr lang="en-US" dirty="0"/>
              <a:t>In the context of neural networks, </a:t>
            </a:r>
            <a:r>
              <a:rPr lang="en-US" b="1" dirty="0">
                <a:solidFill>
                  <a:srgbClr val="00B050"/>
                </a:solidFill>
              </a:rPr>
              <a:t>attention</a:t>
            </a:r>
            <a:r>
              <a:rPr lang="en-US" dirty="0"/>
              <a:t> (as introduced in [Vaswani2017]) is a technique that mimics cognitive attention.</a:t>
            </a:r>
          </a:p>
          <a:p>
            <a:pPr marL="0" indent="0">
              <a:buNone/>
            </a:pPr>
            <a:r>
              <a:rPr lang="en-US" dirty="0"/>
              <a:t>The effect </a:t>
            </a:r>
            <a:r>
              <a:rPr lang="en-US" b="1" dirty="0"/>
              <a:t>enhances the important parts of the input data </a:t>
            </a:r>
            <a:r>
              <a:rPr lang="en-US" dirty="0"/>
              <a:t>and </a:t>
            </a:r>
            <a:r>
              <a:rPr lang="en-US" b="1" dirty="0"/>
              <a:t>fades out the rest</a:t>
            </a:r>
            <a:r>
              <a:rPr lang="en-US" dirty="0"/>
              <a:t>.</a:t>
            </a:r>
          </a:p>
          <a:p>
            <a:pPr marL="0" indent="0">
              <a:buNone/>
            </a:pPr>
            <a:r>
              <a:rPr lang="en-US" dirty="0"/>
              <a:t>The thought being that </a:t>
            </a:r>
            <a:r>
              <a:rPr lang="en-US" b="1" dirty="0"/>
              <a:t>the network should devote more computing power on that small but important part </a:t>
            </a:r>
            <a:r>
              <a:rPr lang="en-US" dirty="0"/>
              <a:t>of the data. </a:t>
            </a:r>
          </a:p>
        </p:txBody>
      </p:sp>
      <p:pic>
        <p:nvPicPr>
          <p:cNvPr id="6" name="Picture 5">
            <a:extLst>
              <a:ext uri="{FF2B5EF4-FFF2-40B4-BE49-F238E27FC236}">
                <a16:creationId xmlns:a16="http://schemas.microsoft.com/office/drawing/2014/main" id="{C94DFBB5-3E82-4E74-9176-14907AA008FB}"/>
              </a:ext>
            </a:extLst>
          </p:cNvPr>
          <p:cNvPicPr>
            <a:picLocks noChangeAspect="1"/>
          </p:cNvPicPr>
          <p:nvPr/>
        </p:nvPicPr>
        <p:blipFill rotWithShape="1">
          <a:blip r:embed="rId2">
            <a:extLst>
              <a:ext uri="{28A0092B-C50C-407E-A947-70E740481C1C}">
                <a14:useLocalDpi xmlns:a14="http://schemas.microsoft.com/office/drawing/2010/main" val="0"/>
              </a:ext>
            </a:extLst>
          </a:blip>
          <a:srcRect r="54744"/>
          <a:stretch/>
        </p:blipFill>
        <p:spPr>
          <a:xfrm>
            <a:off x="7641148" y="1385154"/>
            <a:ext cx="3050184" cy="2784373"/>
          </a:xfrm>
          <a:prstGeom prst="rect">
            <a:avLst/>
          </a:prstGeom>
        </p:spPr>
      </p:pic>
      <p:pic>
        <p:nvPicPr>
          <p:cNvPr id="7" name="Picture 6">
            <a:extLst>
              <a:ext uri="{FF2B5EF4-FFF2-40B4-BE49-F238E27FC236}">
                <a16:creationId xmlns:a16="http://schemas.microsoft.com/office/drawing/2014/main" id="{309502DA-AF74-4191-A406-154EF6DBD60B}"/>
              </a:ext>
            </a:extLst>
          </p:cNvPr>
          <p:cNvPicPr>
            <a:picLocks noChangeAspect="1"/>
          </p:cNvPicPr>
          <p:nvPr/>
        </p:nvPicPr>
        <p:blipFill rotWithShape="1">
          <a:blip r:embed="rId2">
            <a:extLst>
              <a:ext uri="{28A0092B-C50C-407E-A947-70E740481C1C}">
                <a14:useLocalDpi xmlns:a14="http://schemas.microsoft.com/office/drawing/2010/main" val="0"/>
              </a:ext>
            </a:extLst>
          </a:blip>
          <a:srcRect l="54423"/>
          <a:stretch/>
        </p:blipFill>
        <p:spPr>
          <a:xfrm>
            <a:off x="7752861" y="3963428"/>
            <a:ext cx="3071785" cy="2784373"/>
          </a:xfrm>
          <a:prstGeom prst="rect">
            <a:avLst/>
          </a:prstGeom>
        </p:spPr>
      </p:pic>
    </p:spTree>
    <p:extLst>
      <p:ext uri="{BB962C8B-B14F-4D97-AF65-F5344CB8AC3E}">
        <p14:creationId xmlns:p14="http://schemas.microsoft.com/office/powerpoint/2010/main" val="822679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𝑐𝑎𝑙𝑐𝑢𝑙𝑎𝑡𝑒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B8C1B889-4F7E-4325-B207-A58C1D1B4F6C}"/>
              </a:ext>
            </a:extLst>
          </p:cNvPr>
          <p:cNvPicPr>
            <a:picLocks noChangeAspect="1"/>
          </p:cNvPicPr>
          <p:nvPr/>
        </p:nvPicPr>
        <p:blipFill rotWithShape="1">
          <a:blip r:embed="rId3"/>
          <a:srcRect l="64294" t="13333" r="14616" b="19795"/>
          <a:stretch/>
        </p:blipFill>
        <p:spPr>
          <a:xfrm>
            <a:off x="6861908" y="2247035"/>
            <a:ext cx="4653396" cy="4610964"/>
          </a:xfrm>
          <a:prstGeom prst="rect">
            <a:avLst/>
          </a:prstGeom>
        </p:spPr>
      </p:pic>
      <p:pic>
        <p:nvPicPr>
          <p:cNvPr id="6" name="Picture 5">
            <a:extLst>
              <a:ext uri="{FF2B5EF4-FFF2-40B4-BE49-F238E27FC236}">
                <a16:creationId xmlns:a16="http://schemas.microsoft.com/office/drawing/2014/main" id="{F04ABBEA-02CF-4CE9-AD64-97FF60F9EE1C}"/>
              </a:ext>
            </a:extLst>
          </p:cNvPr>
          <p:cNvPicPr>
            <a:picLocks noChangeAspect="1"/>
          </p:cNvPicPr>
          <p:nvPr/>
        </p:nvPicPr>
        <p:blipFill rotWithShape="1">
          <a:blip r:embed="rId4">
            <a:extLst>
              <a:ext uri="{28A0092B-C50C-407E-A947-70E740481C1C}">
                <a14:useLocalDpi xmlns:a14="http://schemas.microsoft.com/office/drawing/2010/main" val="0"/>
              </a:ext>
            </a:extLst>
          </a:blip>
          <a:srcRect r="54744"/>
          <a:stretch/>
        </p:blipFill>
        <p:spPr>
          <a:xfrm>
            <a:off x="8422687" y="255378"/>
            <a:ext cx="2104636" cy="1921226"/>
          </a:xfrm>
          <a:prstGeom prst="rect">
            <a:avLst/>
          </a:prstGeom>
        </p:spPr>
      </p:pic>
    </p:spTree>
    <p:extLst>
      <p:ext uri="{BB962C8B-B14F-4D97-AF65-F5344CB8AC3E}">
        <p14:creationId xmlns:p14="http://schemas.microsoft.com/office/powerpoint/2010/main" val="2939684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coefficients</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𝑐𝑎𝑙𝑐𝑢𝑙𝑎𝑡𝑒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0740B1B9-86D9-4FEF-8DCE-015403CA56C6}"/>
              </a:ext>
            </a:extLst>
          </p:cNvPr>
          <p:cNvSpPr/>
          <p:nvPr/>
        </p:nvSpPr>
        <p:spPr>
          <a:xfrm>
            <a:off x="6783754" y="89602"/>
            <a:ext cx="5259754" cy="7109639"/>
          </a:xfrm>
          <a:prstGeom prst="rect">
            <a:avLst/>
          </a:prstGeom>
        </p:spPr>
        <p:txBody>
          <a:bodyPr wrap="square">
            <a:spAutoFit/>
          </a:bodyPr>
          <a:lstStyle/>
          <a:p>
            <a:r>
              <a:rPr lang="en-US" sz="2400" i="1" dirty="0"/>
              <a:t>“</a:t>
            </a:r>
            <a:r>
              <a:rPr lang="en-US" sz="2400" b="1" i="1" dirty="0">
                <a:solidFill>
                  <a:srgbClr val="7030A0"/>
                </a:solidFill>
              </a:rPr>
              <a:t>Paris</a:t>
            </a:r>
            <a:r>
              <a:rPr lang="en-US" sz="24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400" b="1" i="1" dirty="0">
                <a:solidFill>
                  <a:srgbClr val="00B050"/>
                </a:solidFill>
              </a:rPr>
              <a:t>populace</a:t>
            </a:r>
            <a:r>
              <a:rPr lang="en-US" sz="24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endParaRPr lang="en-GB" sz="2400" dirty="0"/>
          </a:p>
        </p:txBody>
      </p:sp>
    </p:spTree>
    <p:extLst>
      <p:ext uri="{BB962C8B-B14F-4D97-AF65-F5344CB8AC3E}">
        <p14:creationId xmlns:p14="http://schemas.microsoft.com/office/powerpoint/2010/main" val="270860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transformer</a:t>
            </a:r>
            <a:r>
              <a:rPr lang="en-US" b="1" dirty="0"/>
              <a:t>):</a:t>
            </a:r>
          </a:p>
          <a:p>
            <a:pPr marL="0" indent="0">
              <a:buNone/>
            </a:pPr>
            <a:r>
              <a:rPr lang="en-US" dirty="0"/>
              <a:t>A </a:t>
            </a:r>
            <a:r>
              <a:rPr lang="en-US" b="1" dirty="0">
                <a:solidFill>
                  <a:srgbClr val="00B050"/>
                </a:solidFill>
              </a:rPr>
              <a:t>transformer</a:t>
            </a:r>
            <a:r>
              <a:rPr lang="en-US" dirty="0"/>
              <a:t> network make extensive use of </a:t>
            </a:r>
            <a:r>
              <a:rPr lang="en-US" b="1" dirty="0"/>
              <a:t>attention</a:t>
            </a:r>
            <a:r>
              <a:rPr lang="en-US" dirty="0"/>
              <a:t> </a:t>
            </a:r>
            <a:r>
              <a:rPr lang="en-US" b="1" dirty="0"/>
              <a:t>mechanisms </a:t>
            </a:r>
            <a:r>
              <a:rPr lang="en-US" dirty="0"/>
              <a:t>and more specifically</a:t>
            </a:r>
            <a:r>
              <a:rPr lang="en-US" b="1" dirty="0"/>
              <a:t> attention layers</a:t>
            </a:r>
            <a:r>
              <a:rPr lang="en-US" dirty="0"/>
              <a:t> to achieve their expressive power.</a:t>
            </a:r>
          </a:p>
          <a:p>
            <a:pPr marL="0" indent="0">
              <a:buNone/>
            </a:pPr>
            <a:r>
              <a:rPr lang="en-US" b="1" dirty="0"/>
              <a:t>Transformers</a:t>
            </a:r>
            <a:r>
              <a:rPr lang="en-US" dirty="0"/>
              <a:t> </a:t>
            </a:r>
            <a:r>
              <a:rPr lang="en-US" b="1" dirty="0"/>
              <a:t>are currently considered as</a:t>
            </a:r>
            <a:r>
              <a:rPr lang="en-US" dirty="0"/>
              <a:t> </a:t>
            </a:r>
            <a:r>
              <a:rPr lang="en-US" b="1" dirty="0"/>
              <a:t>one of the most promising directions for Computer Vision, and Natural Language Processing.</a:t>
            </a:r>
            <a:endParaRPr lang="en-GB" b="1" dirty="0"/>
          </a:p>
        </p:txBody>
      </p:sp>
      <p:pic>
        <p:nvPicPr>
          <p:cNvPr id="5" name="Picture 4">
            <a:extLst>
              <a:ext uri="{FF2B5EF4-FFF2-40B4-BE49-F238E27FC236}">
                <a16:creationId xmlns:a16="http://schemas.microsoft.com/office/drawing/2014/main" id="{22C3BB57-5946-4495-9EA6-723874605136}"/>
              </a:ext>
            </a:extLst>
          </p:cNvPr>
          <p:cNvPicPr>
            <a:picLocks noChangeAspect="1"/>
          </p:cNvPicPr>
          <p:nvPr/>
        </p:nvPicPr>
        <p:blipFill rotWithShape="1">
          <a:blip r:embed="rId3">
            <a:extLst>
              <a:ext uri="{28A0092B-C50C-407E-A947-70E740481C1C}">
                <a14:useLocalDpi xmlns:a14="http://schemas.microsoft.com/office/drawing/2010/main" val="0"/>
              </a:ext>
            </a:extLst>
          </a:blip>
          <a:srcRect l="2253" t="2605" r="2119" b="2915"/>
          <a:stretch/>
        </p:blipFill>
        <p:spPr>
          <a:xfrm>
            <a:off x="6172202" y="1690688"/>
            <a:ext cx="5642708" cy="4181231"/>
          </a:xfrm>
          <a:prstGeom prst="rect">
            <a:avLst/>
          </a:prstGeom>
        </p:spPr>
      </p:pic>
      <p:sp>
        <p:nvSpPr>
          <p:cNvPr id="6" name="TextBox 5">
            <a:extLst>
              <a:ext uri="{FF2B5EF4-FFF2-40B4-BE49-F238E27FC236}">
                <a16:creationId xmlns:a16="http://schemas.microsoft.com/office/drawing/2014/main" id="{4E63213F-FAD0-4017-9E3A-C3E1BB4BB9B1}"/>
              </a:ext>
            </a:extLst>
          </p:cNvPr>
          <p:cNvSpPr txBox="1"/>
          <p:nvPr/>
        </p:nvSpPr>
        <p:spPr>
          <a:xfrm>
            <a:off x="6885354" y="5958226"/>
            <a:ext cx="4468446" cy="646331"/>
          </a:xfrm>
          <a:prstGeom prst="rect">
            <a:avLst/>
          </a:prstGeom>
          <a:noFill/>
        </p:spPr>
        <p:txBody>
          <a:bodyPr wrap="square" rtlCol="0">
            <a:spAutoFit/>
          </a:bodyPr>
          <a:lstStyle/>
          <a:p>
            <a:r>
              <a:rPr lang="en-US" dirty="0"/>
              <a:t>Figure 27: Don’t you even think about it.</a:t>
            </a:r>
            <a:br>
              <a:rPr lang="en-US" dirty="0"/>
            </a:br>
            <a:r>
              <a:rPr lang="en-US" dirty="0"/>
              <a:t>	  Seriously, don’t.</a:t>
            </a:r>
            <a:endParaRPr lang="en-GB" dirty="0"/>
          </a:p>
        </p:txBody>
      </p:sp>
      <p:sp>
        <p:nvSpPr>
          <p:cNvPr id="4" name="&quot;Not Allowed&quot; Symbol 3">
            <a:extLst>
              <a:ext uri="{FF2B5EF4-FFF2-40B4-BE49-F238E27FC236}">
                <a16:creationId xmlns:a16="http://schemas.microsoft.com/office/drawing/2014/main" id="{543110E6-FD34-4167-B920-C3AD692F23BD}"/>
              </a:ext>
            </a:extLst>
          </p:cNvPr>
          <p:cNvSpPr/>
          <p:nvPr/>
        </p:nvSpPr>
        <p:spPr>
          <a:xfrm>
            <a:off x="7004298" y="2603240"/>
            <a:ext cx="3697915" cy="3125899"/>
          </a:xfrm>
          <a:prstGeom prst="noSmoking">
            <a:avLst/>
          </a:prstGeom>
          <a:solidFill>
            <a:srgbClr val="FF0000">
              <a:alpha val="5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75251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lstStyle/>
          <a:p>
            <a:pPr marL="0" indent="0">
              <a:buNone/>
            </a:pPr>
            <a:r>
              <a:rPr lang="en-US" b="1" dirty="0"/>
              <a:t>Definition (the </a:t>
            </a:r>
            <a:r>
              <a:rPr lang="en-US" b="1" dirty="0">
                <a:solidFill>
                  <a:srgbClr val="00B050"/>
                </a:solidFill>
              </a:rPr>
              <a:t>transformer architecture</a:t>
            </a:r>
            <a:r>
              <a:rPr lang="en-US" b="1" dirty="0"/>
              <a:t>):</a:t>
            </a:r>
          </a:p>
          <a:p>
            <a:pPr marL="0" indent="0">
              <a:buNone/>
            </a:pPr>
            <a:endParaRPr lang="en-GB" dirty="0"/>
          </a:p>
        </p:txBody>
      </p:sp>
      <p:pic>
        <p:nvPicPr>
          <p:cNvPr id="5" name="Picture 4">
            <a:extLst>
              <a:ext uri="{FF2B5EF4-FFF2-40B4-BE49-F238E27FC236}">
                <a16:creationId xmlns:a16="http://schemas.microsoft.com/office/drawing/2014/main" id="{8350FDF4-8080-497B-BA52-3433D1951965}"/>
              </a:ext>
            </a:extLst>
          </p:cNvPr>
          <p:cNvPicPr>
            <a:picLocks noChangeAspect="1"/>
          </p:cNvPicPr>
          <p:nvPr/>
        </p:nvPicPr>
        <p:blipFill rotWithShape="1">
          <a:blip r:embed="rId2"/>
          <a:srcRect l="67243" t="36513" r="18398" b="33128"/>
          <a:stretch/>
        </p:blipFill>
        <p:spPr>
          <a:xfrm>
            <a:off x="6429527" y="2719754"/>
            <a:ext cx="5618629" cy="3712307"/>
          </a:xfrm>
          <a:prstGeom prst="rect">
            <a:avLst/>
          </a:prstGeom>
        </p:spPr>
      </p:pic>
      <p:sp>
        <p:nvSpPr>
          <p:cNvPr id="6" name="TextBox 5">
            <a:extLst>
              <a:ext uri="{FF2B5EF4-FFF2-40B4-BE49-F238E27FC236}">
                <a16:creationId xmlns:a16="http://schemas.microsoft.com/office/drawing/2014/main" id="{85B1929D-82FA-4071-8E1D-278C2672193B}"/>
              </a:ext>
            </a:extLst>
          </p:cNvPr>
          <p:cNvSpPr txBox="1"/>
          <p:nvPr/>
        </p:nvSpPr>
        <p:spPr>
          <a:xfrm>
            <a:off x="6172202" y="1571303"/>
            <a:ext cx="5875954" cy="954107"/>
          </a:xfrm>
          <a:prstGeom prst="rect">
            <a:avLst/>
          </a:prstGeom>
          <a:noFill/>
        </p:spPr>
        <p:txBody>
          <a:bodyPr wrap="square" rtlCol="0">
            <a:spAutoFit/>
          </a:bodyPr>
          <a:lstStyle/>
          <a:p>
            <a:pPr algn="ctr"/>
            <a:r>
              <a:rPr lang="en-US" sz="2800" dirty="0"/>
              <a:t>But first, a disclaimer from our</a:t>
            </a:r>
            <a:br>
              <a:rPr lang="en-US" sz="2800" dirty="0"/>
            </a:br>
            <a:r>
              <a:rPr lang="en-US" sz="2800" dirty="0"/>
              <a:t>beloved SUTD sponsor.</a:t>
            </a:r>
            <a:endParaRPr lang="en-GB" sz="2800" dirty="0"/>
          </a:p>
        </p:txBody>
      </p:sp>
    </p:spTree>
    <p:extLst>
      <p:ext uri="{BB962C8B-B14F-4D97-AF65-F5344CB8AC3E}">
        <p14:creationId xmlns:p14="http://schemas.microsoft.com/office/powerpoint/2010/main" val="4058294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8B543A-7328-4317-99ED-F4AAFD0E6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7" name="Rectangle 6">
            <a:extLst>
              <a:ext uri="{FF2B5EF4-FFF2-40B4-BE49-F238E27FC236}">
                <a16:creationId xmlns:a16="http://schemas.microsoft.com/office/drawing/2014/main" id="{47649503-9890-480A-BDDC-A0225D3A75AF}"/>
              </a:ext>
            </a:extLst>
          </p:cNvPr>
          <p:cNvSpPr/>
          <p:nvPr/>
        </p:nvSpPr>
        <p:spPr>
          <a:xfrm>
            <a:off x="2790092" y="6572736"/>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6F5792A-112D-4E21-97E9-D4F650D6A729}"/>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FCFCA55-291F-4339-9474-293C82AC13A2}"/>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4039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a:pPr>
                <a:r>
                  <a:rPr lang="en-GB" dirty="0"/>
                  <a:t>It starts with a bidirectional RNN for input embedding, which is used to propagate context between words of an input sequence.</a:t>
                </a:r>
              </a:p>
              <a:p>
                <a:pPr marL="0" indent="0">
                  <a:buNone/>
                </a:pPr>
                <a:r>
                  <a:rPr lang="en-GB" dirty="0"/>
                  <a:t>Obtain a first version of the context for any word</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oMath>
                </a14:m>
                <a:r>
                  <a:rPr lang="en-US" dirty="0"/>
                  <a:t> </a:t>
                </a:r>
                <a:r>
                  <a:rPr lang="en-GB" dirty="0"/>
                  <a:t>noted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𝑘</m:t>
                        </m:r>
                      </m:sub>
                    </m:sSub>
                  </m:oMath>
                </a14:m>
                <a:r>
                  <a:rPr lang="en-US" dirty="0"/>
                  <a:t> (as in </a:t>
                </a:r>
                <a:r>
                  <a:rPr lang="en-US" dirty="0" err="1"/>
                  <a:t>ELMo</a:t>
                </a:r>
                <a:r>
                  <a:rPr lang="en-US" dirty="0"/>
                  <a:t> for instance).</a:t>
                </a: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oMath>
                  </m:oMathPara>
                </a14:m>
                <a:endParaRPr lang="en-US" dirty="0"/>
              </a:p>
              <a:p>
                <a:pPr marL="514350" indent="-514350">
                  <a:buFont typeface="+mj-lt"/>
                  <a:buAutoNum type="arabicPeriod"/>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291B6B87-9F46-4D33-A21E-70AD200A3E43}"/>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14785311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5509846"/>
            <a:ext cx="2352426" cy="11488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a:off x="2622065" y="5513754"/>
            <a:ext cx="2352426" cy="114495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7B7319D-9BFB-45EB-9D3A-A48C35EA87FC}"/>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A1A0801-B6BA-4381-B376-5A4CF9023039}"/>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6510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startAt="2"/>
            </a:pPr>
            <a:r>
              <a:rPr lang="en-US" dirty="0"/>
              <a:t>If you observe, the self-attention computations have no notion of ordering of words among the sequences.</a:t>
            </a:r>
            <a:br>
              <a:rPr lang="en-US" dirty="0"/>
            </a:br>
            <a:br>
              <a:rPr lang="en-US" dirty="0"/>
            </a:br>
            <a:endParaRPr lang="en-GB" dirty="0"/>
          </a:p>
        </p:txBody>
      </p:sp>
      <p:sp>
        <p:nvSpPr>
          <p:cNvPr id="4" name="Content Placeholder 3">
            <a:extLst>
              <a:ext uri="{FF2B5EF4-FFF2-40B4-BE49-F238E27FC236}">
                <a16:creationId xmlns:a16="http://schemas.microsoft.com/office/drawing/2014/main" id="{D83AF359-981B-4913-B651-E7BD706B4CF9}"/>
              </a:ext>
            </a:extLst>
          </p:cNvPr>
          <p:cNvSpPr>
            <a:spLocks noGrp="1"/>
          </p:cNvSpPr>
          <p:nvPr>
            <p:ph sz="half" idx="2"/>
          </p:nvPr>
        </p:nvSpPr>
        <p:spPr/>
        <p:txBody>
          <a:bodyPr>
            <a:normAutofit/>
          </a:bodyPr>
          <a:lstStyle/>
          <a:p>
            <a:pPr marL="0" indent="0">
              <a:buNone/>
            </a:pPr>
            <a:r>
              <a:rPr lang="en-US" dirty="0"/>
              <a:t>Although RNNs are slow, their sequential nature ensures that the order of words is preserved.</a:t>
            </a:r>
          </a:p>
          <a:p>
            <a:pPr marL="0" indent="0">
              <a:buNone/>
            </a:pPr>
            <a:r>
              <a:rPr lang="en-US" dirty="0"/>
              <a:t>To elicit this notion of positioning of words in the sequence, Positional Encodings can be added to the regular input embeddings</a:t>
            </a:r>
          </a:p>
          <a:p>
            <a:pPr marL="0" indent="0">
              <a:buNone/>
            </a:pPr>
            <a:r>
              <a:rPr lang="en-US" dirty="0"/>
              <a:t>(out of the scope of this class, will be skipped)</a:t>
            </a:r>
            <a:endParaRPr lang="en-GB" dirty="0"/>
          </a:p>
        </p:txBody>
      </p:sp>
    </p:spTree>
    <p:extLst>
      <p:ext uri="{BB962C8B-B14F-4D97-AF65-F5344CB8AC3E}">
        <p14:creationId xmlns:p14="http://schemas.microsoft.com/office/powerpoint/2010/main" val="1015786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5040923"/>
            <a:ext cx="2352426" cy="4689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V="1">
            <a:off x="2622065" y="5040923"/>
            <a:ext cx="2352426" cy="472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8D110ED-F5F6-4315-8113-6AE16C88962F}"/>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A95D4EA-8693-4F3F-B9C2-D08266D27FEB}"/>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3971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idx="1"/>
          </p:nvPr>
        </p:nvSpPr>
        <p:spPr>
          <a:xfrm>
            <a:off x="838200" y="1825624"/>
            <a:ext cx="10515600" cy="5032375"/>
          </a:xfrm>
        </p:spPr>
        <p:txBody>
          <a:bodyPr>
            <a:normAutofit/>
          </a:bodyPr>
          <a:lstStyle/>
          <a:p>
            <a:r>
              <a:rPr lang="en-US" dirty="0"/>
              <a:t>Evaluating the performance of an embedding is a difficult task and still an open question in research [Schnabel2015].</a:t>
            </a:r>
          </a:p>
          <a:p>
            <a:endParaRPr lang="en-US" dirty="0"/>
          </a:p>
          <a:p>
            <a:r>
              <a:rPr lang="en-US" b="1" dirty="0"/>
              <a:t>Reason: </a:t>
            </a:r>
            <a:r>
              <a:rPr lang="en-US" dirty="0"/>
              <a:t>it is very difficult to come up with a performance </a:t>
            </a:r>
            <a:r>
              <a:rPr lang="en-US" b="1" dirty="0"/>
              <a:t>measure</a:t>
            </a:r>
            <a:r>
              <a:rPr lang="en-US" dirty="0"/>
              <a:t> to objectively evaluate the quality of a word embedding.</a:t>
            </a:r>
          </a:p>
          <a:p>
            <a:endParaRPr lang="en-US" dirty="0"/>
          </a:p>
          <a:p>
            <a:pPr marL="0" indent="0">
              <a:buNone/>
            </a:pPr>
            <a:r>
              <a:rPr lang="en-US" dirty="0"/>
              <a:t>Overall, </a:t>
            </a:r>
            <a:r>
              <a:rPr lang="en-US" b="1" dirty="0"/>
              <a:t>two approaches</a:t>
            </a:r>
            <a:r>
              <a:rPr lang="en-US" dirty="0"/>
              <a:t>:</a:t>
            </a:r>
          </a:p>
          <a:p>
            <a:r>
              <a:rPr lang="en-GB" b="1" dirty="0"/>
              <a:t>Extrinsic methods</a:t>
            </a:r>
          </a:p>
          <a:p>
            <a:r>
              <a:rPr lang="en-GB" b="1" dirty="0"/>
              <a:t>Intrinsic Methods</a:t>
            </a:r>
          </a:p>
        </p:txBody>
      </p:sp>
    </p:spTree>
    <p:extLst>
      <p:ext uri="{BB962C8B-B14F-4D97-AF65-F5344CB8AC3E}">
        <p14:creationId xmlns:p14="http://schemas.microsoft.com/office/powerpoint/2010/main" val="1443152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226646"/>
                <a:ext cx="5181600" cy="6557108"/>
              </a:xfrm>
            </p:spPr>
            <p:txBody>
              <a:bodyPr/>
              <a:lstStyle/>
              <a:p>
                <a:pPr marL="0" indent="0">
                  <a:buNone/>
                </a:pPr>
                <a:r>
                  <a:rPr lang="en-US" dirty="0"/>
                  <a:t>Let us consider the sentence</a:t>
                </a:r>
              </a:p>
              <a:p>
                <a:pPr marL="0" indent="0">
                  <a:buNone/>
                </a:pPr>
                <a:r>
                  <a:rPr lang="en-US" i="1" dirty="0"/>
                  <a:t>“Paris is the capital city of France.”</a:t>
                </a:r>
              </a:p>
              <a:p>
                <a:pPr marL="0" indent="0">
                  <a:buNone/>
                </a:pPr>
                <a:r>
                  <a:rPr lang="en-US" dirty="0"/>
                  <a:t>When I multiply</a:t>
                </a:r>
              </a:p>
              <a:p>
                <a:r>
                  <a:rPr lang="en-US" dirty="0"/>
                  <a:t>the context vector of the word city (i.e. one query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𝑞</m:t>
                        </m:r>
                      </m:e>
                      <m:sub>
                        <m:r>
                          <a:rPr lang="en-US" i="1" dirty="0" smtClean="0">
                            <a:latin typeface="Cambria Math" panose="02040503050406030204" pitchFamily="18" charset="0"/>
                          </a:rPr>
                          <m:t>𝑖</m:t>
                        </m:r>
                      </m:sub>
                    </m:sSub>
                  </m:oMath>
                </a14:m>
                <a:r>
                  <a:rPr lang="en-US" dirty="0"/>
                  <a:t>), </a:t>
                </a:r>
              </a:p>
              <a:p>
                <a:r>
                  <a:rPr lang="en-US" dirty="0"/>
                  <a:t>with another word of the sentence, e.g. Paris (i.e. one key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𝑘</m:t>
                        </m:r>
                      </m:e>
                      <m:sub>
                        <m:r>
                          <a:rPr lang="en-US" i="1" dirty="0" smtClean="0">
                            <a:latin typeface="Cambria Math" panose="02040503050406030204" pitchFamily="18" charset="0"/>
                          </a:rPr>
                          <m:t>𝑗</m:t>
                        </m:r>
                      </m:sub>
                    </m:sSub>
                  </m:oMath>
                </a14:m>
                <a:r>
                  <a:rPr lang="en-US" dirty="0"/>
                  <a:t>),</a:t>
                </a:r>
              </a:p>
              <a:p>
                <a:r>
                  <a:rPr lang="en-US" dirty="0"/>
                  <a:t>we obtain a similarity score, as in the dot-product/cosine angle formula from earlier.</a:t>
                </a:r>
              </a:p>
              <a:p>
                <a:r>
                  <a:rPr lang="en-US" dirty="0"/>
                  <a:t>Repeat for all query/key words.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226646"/>
                <a:ext cx="5181600" cy="6557108"/>
              </a:xfrm>
              <a:blipFill>
                <a:blip r:embed="rId3"/>
                <a:stretch>
                  <a:fillRect l="-2471" t="-1487" r="-2235"/>
                </a:stretch>
              </a:blipFill>
            </p:spPr>
            <p:txBody>
              <a:bodyPr/>
              <a:lstStyle/>
              <a:p>
                <a:r>
                  <a:rPr lang="en-GB">
                    <a:noFill/>
                  </a:rPr>
                  <a:t> </a:t>
                </a:r>
              </a:p>
            </p:txBody>
          </p:sp>
        </mc:Fallback>
      </mc:AlternateContent>
    </p:spTree>
    <p:extLst>
      <p:ext uri="{BB962C8B-B14F-4D97-AF65-F5344CB8AC3E}">
        <p14:creationId xmlns:p14="http://schemas.microsoft.com/office/powerpoint/2010/main" val="3017934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a:off x="5330091" y="3798277"/>
            <a:ext cx="2508739"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3CEF07-79C4-4E44-8C04-D29A205736F8}"/>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8A0871D-32D2-425F-A4D4-60EFF7E642AC}"/>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951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016000"/>
                <a:ext cx="5181600" cy="5767754"/>
              </a:xfrm>
            </p:spPr>
            <p:txBody>
              <a:bodyPr>
                <a:normAutofit/>
              </a:bodyPr>
              <a:lstStyle/>
              <a:p>
                <a:pPr marL="0" indent="0">
                  <a:buNone/>
                </a:pPr>
                <a:r>
                  <a:rPr lang="en-US" dirty="0"/>
                  <a:t>Applying a </a:t>
                </a:r>
                <a:r>
                  <a:rPr lang="en-US" dirty="0" err="1"/>
                  <a:t>softmax</a:t>
                </a:r>
                <a:r>
                  <a:rPr lang="en-US" dirty="0"/>
                  <a:t> gives you a distribution over these similarities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In general, we also like to normalize the </a:t>
                </a:r>
                <a14:m>
                  <m:oMath xmlns:m="http://schemas.openxmlformats.org/officeDocument/2006/math">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oMath>
                </a14:m>
                <a:r>
                  <a:rPr lang="en-GB" dirty="0"/>
                  <a:t> multiplication, as in the cosine angle.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b="0" i="1" smtClean="0">
                              <a:latin typeface="Cambria Math" panose="02040503050406030204" pitchFamily="18" charset="0"/>
                            </a:rPr>
                            <m:t>𝑑</m:t>
                          </m:r>
                        </m:den>
                      </m:f>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𝑠𝑜𝑓𝑡𝑚𝑎𝑥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m:oMathPara>
                </a14:m>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016000"/>
                <a:ext cx="5181600" cy="5767754"/>
              </a:xfrm>
              <a:blipFill>
                <a:blip r:embed="rId3"/>
                <a:stretch>
                  <a:fillRect l="-2471" t="-1797" r="-2471"/>
                </a:stretch>
              </a:blipFill>
            </p:spPr>
            <p:txBody>
              <a:bodyPr/>
              <a:lstStyle/>
              <a:p>
                <a:r>
                  <a:rPr lang="en-GB">
                    <a:noFill/>
                  </a:rPr>
                  <a:t> </a:t>
                </a:r>
              </a:p>
            </p:txBody>
          </p:sp>
        </mc:Fallback>
      </mc:AlternateContent>
    </p:spTree>
    <p:extLst>
      <p:ext uri="{BB962C8B-B14F-4D97-AF65-F5344CB8AC3E}">
        <p14:creationId xmlns:p14="http://schemas.microsoft.com/office/powerpoint/2010/main" val="946176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lstStyle/>
              <a:p>
                <a:pPr marL="0" indent="0">
                  <a:buNone/>
                </a:pPr>
                <a:r>
                  <a:rPr lang="en-US" dirty="0"/>
                  <a:t>Multiply this vector of distribution with the words in V, and you obtain a matrix of attention A!</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num>
                            <m:den>
                              <m:r>
                                <a:rPr lang="en-US" b="0" i="1" smtClean="0">
                                  <a:latin typeface="Cambria Math" panose="02040503050406030204" pitchFamily="18" charset="0"/>
                                </a:rPr>
                                <m:t>𝑑</m:t>
                              </m:r>
                            </m:den>
                          </m:f>
                        </m:e>
                      </m:d>
                      <m:r>
                        <a:rPr lang="en-US" b="0" i="1" smtClean="0">
                          <a:latin typeface="Cambria Math" panose="02040503050406030204" pitchFamily="18" charset="0"/>
                        </a:rPr>
                        <m:t>𝑉</m:t>
                      </m:r>
                    </m:oMath>
                  </m:oMathPara>
                </a14:m>
                <a:endParaRPr lang="en-GB" dirty="0"/>
              </a:p>
              <a:p>
                <a:pPr marL="0" indent="0">
                  <a:buNone/>
                </a:pPr>
                <a:endParaRPr lang="en-GB" dirty="0"/>
              </a:p>
              <a:p>
                <a:pPr marL="0" indent="0">
                  <a:buNone/>
                </a:pPr>
                <a:r>
                  <a:rPr lang="en-GB" dirty="0"/>
                  <a:t>This matrix A </a:t>
                </a:r>
                <a:r>
                  <a:rPr lang="en-US" dirty="0"/>
                  <a:t>encapsulates the inter dependencies between the words of your sentence!</a:t>
                </a:r>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825624"/>
                <a:ext cx="5181600" cy="4958129"/>
              </a:xfrm>
              <a:blipFill>
                <a:blip r:embed="rId3"/>
                <a:stretch>
                  <a:fillRect l="-2471" t="-1966" r="-2706"/>
                </a:stretch>
              </a:blipFill>
            </p:spPr>
            <p:txBody>
              <a:bodyPr/>
              <a:lstStyle/>
              <a:p>
                <a:r>
                  <a:rPr lang="en-GB">
                    <a:noFill/>
                  </a:rPr>
                  <a:t> </a:t>
                </a:r>
              </a:p>
            </p:txBody>
          </p:sp>
        </mc:Fallback>
      </mc:AlternateContent>
    </p:spTree>
    <p:extLst>
      <p:ext uri="{BB962C8B-B14F-4D97-AF65-F5344CB8AC3E}">
        <p14:creationId xmlns:p14="http://schemas.microsoft.com/office/powerpoint/2010/main" val="2716754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lstStyle/>
          <a:p>
            <a:pPr marL="0" indent="0">
              <a:buNone/>
            </a:pPr>
            <a:r>
              <a:rPr lang="en-US" dirty="0"/>
              <a:t>This matrix S is often referred to as </a:t>
            </a:r>
            <a:r>
              <a:rPr lang="en-US" b="1" dirty="0"/>
              <a:t>self-attention</a:t>
            </a:r>
            <a:r>
              <a:rPr lang="en-US" dirty="0"/>
              <a:t>, as it gives inter-dependencies between the words of a single sentence.</a:t>
            </a:r>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719BB178-5C29-4E7B-9C7E-75A39988F412}"/>
              </a:ext>
            </a:extLst>
          </p:cNvPr>
          <p:cNvPicPr>
            <a:picLocks noChangeAspect="1"/>
          </p:cNvPicPr>
          <p:nvPr/>
        </p:nvPicPr>
        <p:blipFill rotWithShape="1">
          <a:blip r:embed="rId3">
            <a:extLst>
              <a:ext uri="{28A0092B-C50C-407E-A947-70E740481C1C}">
                <a14:useLocalDpi xmlns:a14="http://schemas.microsoft.com/office/drawing/2010/main" val="0"/>
              </a:ext>
            </a:extLst>
          </a:blip>
          <a:srcRect r="54744"/>
          <a:stretch/>
        </p:blipFill>
        <p:spPr>
          <a:xfrm>
            <a:off x="7523917" y="3708502"/>
            <a:ext cx="3050184" cy="2784373"/>
          </a:xfrm>
          <a:prstGeom prst="rect">
            <a:avLst/>
          </a:prstGeom>
        </p:spPr>
      </p:pic>
    </p:spTree>
    <p:extLst>
      <p:ext uri="{BB962C8B-B14F-4D97-AF65-F5344CB8AC3E}">
        <p14:creationId xmlns:p14="http://schemas.microsoft.com/office/powerpoint/2010/main" val="2498726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6271B3-6DC7-4F33-BD44-119FE336D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 y="280987"/>
            <a:ext cx="11906250" cy="6296025"/>
          </a:xfrm>
          <a:prstGeom prst="rect">
            <a:avLst/>
          </a:prstGeom>
        </p:spPr>
      </p:pic>
    </p:spTree>
    <p:extLst>
      <p:ext uri="{BB962C8B-B14F-4D97-AF65-F5344CB8AC3E}">
        <p14:creationId xmlns:p14="http://schemas.microsoft.com/office/powerpoint/2010/main" val="1413016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393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4"/>
            </a:pPr>
            <a:r>
              <a:rPr lang="en-US" dirty="0"/>
              <a:t>Masking is only used in the decoder part (and it will be discussed later).</a:t>
            </a:r>
            <a:endParaRPr lang="en-GB" dirty="0"/>
          </a:p>
          <a:p>
            <a:pPr marL="0" indent="0">
              <a:buNone/>
            </a:pPr>
            <a:endParaRPr lang="en-GB" dirty="0"/>
          </a:p>
        </p:txBody>
      </p:sp>
      <p:pic>
        <p:nvPicPr>
          <p:cNvPr id="4" name="Picture 3">
            <a:extLst>
              <a:ext uri="{FF2B5EF4-FFF2-40B4-BE49-F238E27FC236}">
                <a16:creationId xmlns:a16="http://schemas.microsoft.com/office/drawing/2014/main" id="{DBBDFB63-3921-411B-86DC-B79C47ADFA7A}"/>
              </a:ext>
            </a:extLst>
          </p:cNvPr>
          <p:cNvPicPr>
            <a:picLocks noChangeAspect="1"/>
          </p:cNvPicPr>
          <p:nvPr/>
        </p:nvPicPr>
        <p:blipFill rotWithShape="1">
          <a:blip r:embed="rId2">
            <a:extLst>
              <a:ext uri="{28A0092B-C50C-407E-A947-70E740481C1C}">
                <a14:useLocalDpi xmlns:a14="http://schemas.microsoft.com/office/drawing/2010/main" val="0"/>
              </a:ext>
            </a:extLst>
          </a:blip>
          <a:srcRect l="69095" t="29745" r="984" b="13618"/>
          <a:stretch/>
        </p:blipFill>
        <p:spPr>
          <a:xfrm>
            <a:off x="6643077" y="912812"/>
            <a:ext cx="5087815" cy="5545275"/>
          </a:xfrm>
          <a:prstGeom prst="rect">
            <a:avLst/>
          </a:prstGeom>
        </p:spPr>
      </p:pic>
      <p:sp>
        <p:nvSpPr>
          <p:cNvPr id="6" name="Rectangle 5">
            <a:extLst>
              <a:ext uri="{FF2B5EF4-FFF2-40B4-BE49-F238E27FC236}">
                <a16:creationId xmlns:a16="http://schemas.microsoft.com/office/drawing/2014/main" id="{FD0D52E1-3D40-5D26-CF5C-62AFD7915B30}"/>
              </a:ext>
            </a:extLst>
          </p:cNvPr>
          <p:cNvSpPr/>
          <p:nvPr/>
        </p:nvSpPr>
        <p:spPr>
          <a:xfrm flipH="1" flipV="1">
            <a:off x="8034215" y="3509108"/>
            <a:ext cx="1703754" cy="7112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924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7626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426C76-0074-49EF-B719-52BA928F52AC}"/>
              </a:ext>
            </a:extLst>
          </p:cNvPr>
          <p:cNvPicPr>
            <a:picLocks noChangeAspect="1"/>
          </p:cNvPicPr>
          <p:nvPr/>
        </p:nvPicPr>
        <p:blipFill>
          <a:blip r:embed="rId2"/>
          <a:stretch>
            <a:fillRect/>
          </a:stretch>
        </p:blipFill>
        <p:spPr>
          <a:xfrm>
            <a:off x="0" y="394792"/>
            <a:ext cx="12192000" cy="6068416"/>
          </a:xfrm>
          <a:prstGeom prst="rect">
            <a:avLst/>
          </a:prstGeom>
        </p:spPr>
      </p:pic>
    </p:spTree>
    <p:extLst>
      <p:ext uri="{BB962C8B-B14F-4D97-AF65-F5344CB8AC3E}">
        <p14:creationId xmlns:p14="http://schemas.microsoft.com/office/powerpoint/2010/main" val="13045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Tree>
    <p:extLst>
      <p:ext uri="{BB962C8B-B14F-4D97-AF65-F5344CB8AC3E}">
        <p14:creationId xmlns:p14="http://schemas.microsoft.com/office/powerpoint/2010/main" val="38250521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9FE2D-F8FC-4C8E-BCB4-5FE5F313DC4A}"/>
              </a:ext>
            </a:extLst>
          </p:cNvPr>
          <p:cNvPicPr>
            <a:picLocks noChangeAspect="1"/>
          </p:cNvPicPr>
          <p:nvPr/>
        </p:nvPicPr>
        <p:blipFill>
          <a:blip r:embed="rId2"/>
          <a:stretch>
            <a:fillRect/>
          </a:stretch>
        </p:blipFill>
        <p:spPr>
          <a:xfrm>
            <a:off x="0" y="76155"/>
            <a:ext cx="12192000" cy="4671615"/>
          </a:xfrm>
          <a:prstGeom prst="rect">
            <a:avLst/>
          </a:prstGeom>
        </p:spPr>
      </p:pic>
      <p:pic>
        <p:nvPicPr>
          <p:cNvPr id="5" name="Picture 4">
            <a:extLst>
              <a:ext uri="{FF2B5EF4-FFF2-40B4-BE49-F238E27FC236}">
                <a16:creationId xmlns:a16="http://schemas.microsoft.com/office/drawing/2014/main" id="{28A5CADC-B1F5-44D1-9F25-34E291B4A1CF}"/>
              </a:ext>
            </a:extLst>
          </p:cNvPr>
          <p:cNvPicPr>
            <a:picLocks noChangeAspect="1"/>
          </p:cNvPicPr>
          <p:nvPr/>
        </p:nvPicPr>
        <p:blipFill>
          <a:blip r:embed="rId3"/>
          <a:stretch>
            <a:fillRect/>
          </a:stretch>
        </p:blipFill>
        <p:spPr>
          <a:xfrm>
            <a:off x="-121298" y="5471827"/>
            <a:ext cx="12192000" cy="1232797"/>
          </a:xfrm>
          <a:prstGeom prst="rect">
            <a:avLst/>
          </a:prstGeom>
        </p:spPr>
      </p:pic>
      <p:sp>
        <p:nvSpPr>
          <p:cNvPr id="7" name="TextBox 6">
            <a:extLst>
              <a:ext uri="{FF2B5EF4-FFF2-40B4-BE49-F238E27FC236}">
                <a16:creationId xmlns:a16="http://schemas.microsoft.com/office/drawing/2014/main" id="{B9CD7B87-8A47-4B84-A602-D39835B63AB9}"/>
              </a:ext>
            </a:extLst>
          </p:cNvPr>
          <p:cNvSpPr txBox="1"/>
          <p:nvPr/>
        </p:nvSpPr>
        <p:spPr>
          <a:xfrm>
            <a:off x="3464767" y="4848188"/>
            <a:ext cx="5019869" cy="523220"/>
          </a:xfrm>
          <a:prstGeom prst="rect">
            <a:avLst/>
          </a:prstGeom>
          <a:noFill/>
        </p:spPr>
        <p:txBody>
          <a:bodyPr wrap="square" rtlCol="0">
            <a:spAutoFit/>
          </a:bodyPr>
          <a:lstStyle/>
          <a:p>
            <a:pPr algn="ctr"/>
            <a:r>
              <a:rPr lang="en-US" sz="2800" dirty="0"/>
              <a:t>(mask part to be discussed later)</a:t>
            </a:r>
            <a:endParaRPr lang="en-GB" sz="2800" dirty="0"/>
          </a:p>
        </p:txBody>
      </p:sp>
    </p:spTree>
    <p:extLst>
      <p:ext uri="{BB962C8B-B14F-4D97-AF65-F5344CB8AC3E}">
        <p14:creationId xmlns:p14="http://schemas.microsoft.com/office/powerpoint/2010/main" val="5663949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565AB1-47CC-446F-A91B-9168019053E4}"/>
              </a:ext>
            </a:extLst>
          </p:cNvPr>
          <p:cNvPicPr>
            <a:picLocks noChangeAspect="1"/>
          </p:cNvPicPr>
          <p:nvPr/>
        </p:nvPicPr>
        <p:blipFill>
          <a:blip r:embed="rId2"/>
          <a:stretch>
            <a:fillRect/>
          </a:stretch>
        </p:blipFill>
        <p:spPr>
          <a:xfrm>
            <a:off x="0" y="85144"/>
            <a:ext cx="12192000" cy="6687711"/>
          </a:xfrm>
          <a:prstGeom prst="rect">
            <a:avLst/>
          </a:prstGeom>
        </p:spPr>
      </p:pic>
    </p:spTree>
    <p:extLst>
      <p:ext uri="{BB962C8B-B14F-4D97-AF65-F5344CB8AC3E}">
        <p14:creationId xmlns:p14="http://schemas.microsoft.com/office/powerpoint/2010/main" val="29123680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79D934-F7B3-48F2-A705-EAC9632284E1}"/>
              </a:ext>
            </a:extLst>
          </p:cNvPr>
          <p:cNvPicPr>
            <a:picLocks noChangeAspect="1"/>
          </p:cNvPicPr>
          <p:nvPr/>
        </p:nvPicPr>
        <p:blipFill>
          <a:blip r:embed="rId2"/>
          <a:stretch>
            <a:fillRect/>
          </a:stretch>
        </p:blipFill>
        <p:spPr>
          <a:xfrm>
            <a:off x="0" y="2303162"/>
            <a:ext cx="12192000" cy="2251676"/>
          </a:xfrm>
          <a:prstGeom prst="rect">
            <a:avLst/>
          </a:prstGeom>
        </p:spPr>
      </p:pic>
    </p:spTree>
    <p:extLst>
      <p:ext uri="{BB962C8B-B14F-4D97-AF65-F5344CB8AC3E}">
        <p14:creationId xmlns:p14="http://schemas.microsoft.com/office/powerpoint/2010/main" val="19483426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5"/>
            </a:pPr>
            <a:r>
              <a:rPr lang="en-US" dirty="0"/>
              <a:t>Feedforward is a set of linear/fully connected layers, whose main purpose is to reshape the attention vectors so that it is acceptable by the next encoder or decoder layer.</a:t>
            </a:r>
            <a:br>
              <a:rPr lang="en-US" dirty="0"/>
            </a:br>
            <a:br>
              <a:rPr lang="en-US" dirty="0"/>
            </a:br>
            <a:r>
              <a:rPr lang="en-US" dirty="0"/>
              <a:t>Also uses a skip/residual connection as in </a:t>
            </a:r>
            <a:r>
              <a:rPr lang="en-US" dirty="0" err="1"/>
              <a:t>ResNet</a:t>
            </a:r>
            <a:r>
              <a:rPr lang="en-US" dirty="0"/>
              <a:t>!</a:t>
            </a:r>
            <a:endParaRPr lang="en-GB" dirty="0"/>
          </a:p>
          <a:p>
            <a:pPr marL="0" indent="0">
              <a:buNone/>
            </a:pPr>
            <a:endParaRPr lang="en-GB" dirty="0"/>
          </a:p>
        </p:txBody>
      </p:sp>
      <p:pic>
        <p:nvPicPr>
          <p:cNvPr id="5" name="Picture 4">
            <a:extLst>
              <a:ext uri="{FF2B5EF4-FFF2-40B4-BE49-F238E27FC236}">
                <a16:creationId xmlns:a16="http://schemas.microsoft.com/office/drawing/2014/main" id="{5CC1F7AA-EF24-A0AF-2F8B-401CB4C9E849}"/>
              </a:ext>
            </a:extLst>
          </p:cNvPr>
          <p:cNvPicPr>
            <a:picLocks noChangeAspect="1"/>
          </p:cNvPicPr>
          <p:nvPr/>
        </p:nvPicPr>
        <p:blipFill>
          <a:blip r:embed="rId2"/>
          <a:stretch>
            <a:fillRect/>
          </a:stretch>
        </p:blipFill>
        <p:spPr>
          <a:xfrm>
            <a:off x="7182338" y="922546"/>
            <a:ext cx="4087447" cy="5012907"/>
          </a:xfrm>
          <a:prstGeom prst="rect">
            <a:avLst/>
          </a:prstGeom>
        </p:spPr>
      </p:pic>
    </p:spTree>
    <p:extLst>
      <p:ext uri="{BB962C8B-B14F-4D97-AF65-F5344CB8AC3E}">
        <p14:creationId xmlns:p14="http://schemas.microsoft.com/office/powerpoint/2010/main" val="10718085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743197"/>
            <a:ext cx="2352426" cy="204763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D220775-74CE-A7A9-4B82-60964616AF9D}"/>
              </a:ext>
            </a:extLst>
          </p:cNvPr>
          <p:cNvSpPr txBox="1"/>
          <p:nvPr/>
        </p:nvSpPr>
        <p:spPr>
          <a:xfrm>
            <a:off x="164127" y="1358203"/>
            <a:ext cx="2032000" cy="1384995"/>
          </a:xfrm>
          <a:prstGeom prst="rect">
            <a:avLst/>
          </a:prstGeom>
          <a:noFill/>
        </p:spPr>
        <p:txBody>
          <a:bodyPr wrap="square" rtlCol="0">
            <a:spAutoFit/>
          </a:bodyPr>
          <a:lstStyle/>
          <a:p>
            <a:r>
              <a:rPr lang="en-US" sz="2800" dirty="0">
                <a:solidFill>
                  <a:schemeClr val="accent2"/>
                </a:solidFill>
              </a:rPr>
              <a:t>ONE ENCODER LAYER</a:t>
            </a:r>
            <a:endParaRPr lang="en-GB" sz="2800" dirty="0">
              <a:solidFill>
                <a:schemeClr val="accent2"/>
              </a:solidFill>
            </a:endParaRPr>
          </a:p>
        </p:txBody>
      </p:sp>
      <p:sp>
        <p:nvSpPr>
          <p:cNvPr id="8" name="Rectangle 7">
            <a:extLst>
              <a:ext uri="{FF2B5EF4-FFF2-40B4-BE49-F238E27FC236}">
                <a16:creationId xmlns:a16="http://schemas.microsoft.com/office/drawing/2014/main" id="{AA755B18-210F-A02E-B059-C8BCDC0ACF31}"/>
              </a:ext>
            </a:extLst>
          </p:cNvPr>
          <p:cNvSpPr/>
          <p:nvPr/>
        </p:nvSpPr>
        <p:spPr>
          <a:xfrm flipV="1">
            <a:off x="316527" y="3782645"/>
            <a:ext cx="410304" cy="33215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19549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305537"/>
            <a:ext cx="2391504" cy="43687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FULL</a:t>
            </a:r>
          </a:p>
          <a:p>
            <a:r>
              <a:rPr lang="en-US" sz="2800" dirty="0">
                <a:solidFill>
                  <a:schemeClr val="accent2"/>
                </a:solidFill>
              </a:rPr>
              <a:t>ENCODER</a:t>
            </a:r>
            <a:endParaRPr lang="en-GB" sz="2800" dirty="0">
              <a:solidFill>
                <a:schemeClr val="accent2"/>
              </a:solidFill>
            </a:endParaRPr>
          </a:p>
        </p:txBody>
      </p:sp>
    </p:spTree>
    <p:extLst>
      <p:ext uri="{BB962C8B-B14F-4D97-AF65-F5344CB8AC3E}">
        <p14:creationId xmlns:p14="http://schemas.microsoft.com/office/powerpoint/2010/main" val="15083155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8EA3F0-2A42-4F3C-8809-06B78D4791E0}"/>
              </a:ext>
            </a:extLst>
          </p:cNvPr>
          <p:cNvPicPr>
            <a:picLocks noChangeAspect="1"/>
          </p:cNvPicPr>
          <p:nvPr/>
        </p:nvPicPr>
        <p:blipFill>
          <a:blip r:embed="rId2"/>
          <a:stretch>
            <a:fillRect/>
          </a:stretch>
        </p:blipFill>
        <p:spPr>
          <a:xfrm>
            <a:off x="0" y="1778954"/>
            <a:ext cx="12192000" cy="3300091"/>
          </a:xfrm>
          <a:prstGeom prst="rect">
            <a:avLst/>
          </a:prstGeom>
        </p:spPr>
      </p:pic>
    </p:spTree>
    <p:extLst>
      <p:ext uri="{BB962C8B-B14F-4D97-AF65-F5344CB8AC3E}">
        <p14:creationId xmlns:p14="http://schemas.microsoft.com/office/powerpoint/2010/main" val="27932109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AD6FD-0986-4DBC-8327-8A4393FD5685}"/>
              </a:ext>
            </a:extLst>
          </p:cNvPr>
          <p:cNvPicPr>
            <a:picLocks noChangeAspect="1"/>
          </p:cNvPicPr>
          <p:nvPr/>
        </p:nvPicPr>
        <p:blipFill>
          <a:blip r:embed="rId2"/>
          <a:stretch>
            <a:fillRect/>
          </a:stretch>
        </p:blipFill>
        <p:spPr>
          <a:xfrm>
            <a:off x="0" y="813825"/>
            <a:ext cx="12192000" cy="5230350"/>
          </a:xfrm>
          <a:prstGeom prst="rect">
            <a:avLst/>
          </a:prstGeom>
        </p:spPr>
      </p:pic>
    </p:spTree>
    <p:extLst>
      <p:ext uri="{BB962C8B-B14F-4D97-AF65-F5344CB8AC3E}">
        <p14:creationId xmlns:p14="http://schemas.microsoft.com/office/powerpoint/2010/main" val="30975999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6CB104-4CD4-491D-A0B8-3128797EBC7C}"/>
              </a:ext>
            </a:extLst>
          </p:cNvPr>
          <p:cNvPicPr>
            <a:picLocks noChangeAspect="1"/>
          </p:cNvPicPr>
          <p:nvPr/>
        </p:nvPicPr>
        <p:blipFill rotWithShape="1">
          <a:blip r:embed="rId2"/>
          <a:srcRect r="25306"/>
          <a:stretch/>
        </p:blipFill>
        <p:spPr>
          <a:xfrm>
            <a:off x="0" y="803561"/>
            <a:ext cx="12042897" cy="4673509"/>
          </a:xfrm>
          <a:prstGeom prst="rect">
            <a:avLst/>
          </a:prstGeom>
        </p:spPr>
      </p:pic>
    </p:spTree>
    <p:extLst>
      <p:ext uri="{BB962C8B-B14F-4D97-AF65-F5344CB8AC3E}">
        <p14:creationId xmlns:p14="http://schemas.microsoft.com/office/powerpoint/2010/main" val="8130210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20BBDC-8B29-4091-8C61-1CF771AF51E0}"/>
              </a:ext>
            </a:extLst>
          </p:cNvPr>
          <p:cNvPicPr>
            <a:picLocks noChangeAspect="1"/>
          </p:cNvPicPr>
          <p:nvPr/>
        </p:nvPicPr>
        <p:blipFill rotWithShape="1">
          <a:blip r:embed="rId2"/>
          <a:srcRect r="25383"/>
          <a:stretch/>
        </p:blipFill>
        <p:spPr>
          <a:xfrm>
            <a:off x="345233" y="0"/>
            <a:ext cx="10860833" cy="6854067"/>
          </a:xfrm>
          <a:prstGeom prst="rect">
            <a:avLst/>
          </a:prstGeom>
        </p:spPr>
      </p:pic>
    </p:spTree>
    <p:extLst>
      <p:ext uri="{BB962C8B-B14F-4D97-AF65-F5344CB8AC3E}">
        <p14:creationId xmlns:p14="http://schemas.microsoft.com/office/powerpoint/2010/main" val="1678611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lstStyle/>
          <a:p>
            <a:pPr marL="0" indent="0">
              <a:buNone/>
            </a:pPr>
            <a:r>
              <a:rPr lang="en-US" dirty="0"/>
              <a:t>Typically, training a </a:t>
            </a:r>
            <a:r>
              <a:rPr lang="en-US" dirty="0" err="1"/>
              <a:t>CBoW</a:t>
            </a:r>
            <a:r>
              <a:rPr lang="en-US" dirty="0"/>
              <a:t> requires to predict a missing word, in the middle of a given sentence.</a:t>
            </a:r>
          </a:p>
          <a:p>
            <a:pPr marL="0" indent="0">
              <a:buNone/>
            </a:pPr>
            <a:endParaRPr lang="en-US" dirty="0"/>
          </a:p>
          <a:p>
            <a:pPr marL="0" indent="0">
              <a:buNone/>
            </a:pPr>
            <a:r>
              <a:rPr lang="en-GB" dirty="0"/>
              <a:t>This is an easier task to train on, compared to predicting the possible context words for a given single word (</a:t>
            </a:r>
            <a:r>
              <a:rPr lang="en-GB" dirty="0" err="1"/>
              <a:t>SkipGram</a:t>
            </a:r>
            <a:r>
              <a:rPr lang="en-GB" dirty="0"/>
              <a:t>)</a:t>
            </a:r>
          </a:p>
          <a:p>
            <a:pPr marL="0" indent="0">
              <a:buNone/>
            </a:pPr>
            <a:endParaRPr lang="en-GB" dirty="0"/>
          </a:p>
          <a:p>
            <a:pPr marL="0" indent="0">
              <a:buNone/>
            </a:pPr>
            <a:r>
              <a:rPr lang="en-GB" dirty="0"/>
              <a:t>For this reason, we often assume that </a:t>
            </a:r>
            <a:r>
              <a:rPr lang="en-GB" b="1" dirty="0" err="1"/>
              <a:t>SkipGram</a:t>
            </a:r>
            <a:r>
              <a:rPr lang="en-GB" b="1" dirty="0"/>
              <a:t> &gt; </a:t>
            </a:r>
            <a:r>
              <a:rPr lang="en-GB" b="1" dirty="0" err="1"/>
              <a:t>CBoW</a:t>
            </a:r>
            <a:r>
              <a:rPr lang="en-GB" b="1" dirty="0"/>
              <a:t>.</a:t>
            </a:r>
          </a:p>
        </p:txBody>
      </p:sp>
    </p:spTree>
    <p:extLst>
      <p:ext uri="{BB962C8B-B14F-4D97-AF65-F5344CB8AC3E}">
        <p14:creationId xmlns:p14="http://schemas.microsoft.com/office/powerpoint/2010/main" val="317985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976923" y="1275803"/>
            <a:ext cx="2032000" cy="523220"/>
          </a:xfrm>
          <a:prstGeom prst="rect">
            <a:avLst/>
          </a:prstGeom>
          <a:noFill/>
        </p:spPr>
        <p:txBody>
          <a:bodyPr wrap="square" rtlCol="0">
            <a:spAutoFit/>
          </a:bodyPr>
          <a:lstStyle/>
          <a:p>
            <a:r>
              <a:rPr lang="en-US" sz="2800" dirty="0">
                <a:solidFill>
                  <a:schemeClr val="accent2"/>
                </a:solidFill>
              </a:rPr>
              <a:t>DECODER</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93426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a:t>
            </a:r>
            <a:r>
              <a:rPr lang="en-US" b="1" dirty="0"/>
              <a:t>masking</a:t>
            </a:r>
            <a:r>
              <a:rPr lang="en-US" dirty="0"/>
              <a:t> this time!</a:t>
            </a:r>
            <a:br>
              <a:rPr lang="en-US" dirty="0"/>
            </a:br>
            <a:br>
              <a:rPr lang="en-US" dirty="0"/>
            </a:br>
            <a:r>
              <a:rPr lang="en-US" b="1" dirty="0"/>
              <a:t>Why masking?</a:t>
            </a:r>
            <a:endParaRPr lang="en-GB" b="1"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298580"/>
            <a:ext cx="5691554" cy="6559418"/>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and “cheating” for the network.</a:t>
            </a:r>
          </a:p>
          <a:p>
            <a:pPr marL="0" indent="0">
              <a:buNone/>
            </a:pPr>
            <a:r>
              <a:rPr lang="en-US" b="1" dirty="0"/>
              <a:t>The transformer must not use the current or future output to predict the next one, so the output sequence must be partially masked to prevent this reverse information flow.</a:t>
            </a:r>
          </a:p>
          <a:p>
            <a:pPr marL="0" indent="0">
              <a:buNone/>
            </a:pPr>
            <a:r>
              <a:rPr lang="en-US" dirty="0"/>
              <a:t>Masked Multi-Head Attention ensures this.</a:t>
            </a:r>
            <a:endParaRPr lang="en-GB" dirty="0"/>
          </a:p>
        </p:txBody>
      </p:sp>
    </p:spTree>
    <p:extLst>
      <p:ext uri="{BB962C8B-B14F-4D97-AF65-F5344CB8AC3E}">
        <p14:creationId xmlns:p14="http://schemas.microsoft.com/office/powerpoint/2010/main" val="42483280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masking this time!</a:t>
            </a:r>
            <a:br>
              <a:rPr lang="en-US" dirty="0"/>
            </a:br>
            <a:br>
              <a:rPr lang="en-US" dirty="0"/>
            </a:br>
            <a:r>
              <a:rPr lang="en-US" dirty="0"/>
              <a:t>Why masking? </a:t>
            </a:r>
            <a:endParaRPr lang="en-GB"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1953845"/>
            <a:ext cx="5691554" cy="4904153"/>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Only the words preceding the current word may contribute to the generation of the next word. </a:t>
            </a:r>
          </a:p>
          <a:p>
            <a:pPr marL="0" indent="0">
              <a:buNone/>
            </a:pPr>
            <a:r>
              <a:rPr lang="en-US" dirty="0"/>
              <a:t>Masked Multi-Head Attention ensures this.</a:t>
            </a:r>
            <a:endParaRPr lang="en-GB" dirty="0"/>
          </a:p>
        </p:txBody>
      </p:sp>
      <p:pic>
        <p:nvPicPr>
          <p:cNvPr id="6" name="Picture 5">
            <a:extLst>
              <a:ext uri="{FF2B5EF4-FFF2-40B4-BE49-F238E27FC236}">
                <a16:creationId xmlns:a16="http://schemas.microsoft.com/office/drawing/2014/main" id="{BA28E1FE-73C1-470A-90F9-05D619F307AC}"/>
              </a:ext>
            </a:extLst>
          </p:cNvPr>
          <p:cNvPicPr>
            <a:picLocks noChangeAspect="1"/>
          </p:cNvPicPr>
          <p:nvPr/>
        </p:nvPicPr>
        <p:blipFill rotWithShape="1">
          <a:blip r:embed="rId2"/>
          <a:srcRect l="64166" t="22769" r="14616" b="44410"/>
          <a:stretch/>
        </p:blipFill>
        <p:spPr>
          <a:xfrm>
            <a:off x="1588871" y="2055446"/>
            <a:ext cx="9390122" cy="4539030"/>
          </a:xfrm>
          <a:prstGeom prst="rect">
            <a:avLst/>
          </a:prstGeom>
        </p:spPr>
      </p:pic>
    </p:spTree>
    <p:extLst>
      <p:ext uri="{BB962C8B-B14F-4D97-AF65-F5344CB8AC3E}">
        <p14:creationId xmlns:p14="http://schemas.microsoft.com/office/powerpoint/2010/main" val="13703553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1B41D4-199A-4E14-A533-8C520600C6CA}"/>
              </a:ext>
            </a:extLst>
          </p:cNvPr>
          <p:cNvPicPr>
            <a:picLocks noChangeAspect="1"/>
          </p:cNvPicPr>
          <p:nvPr/>
        </p:nvPicPr>
        <p:blipFill rotWithShape="1">
          <a:blip r:embed="rId2"/>
          <a:srcRect r="23929"/>
          <a:stretch/>
        </p:blipFill>
        <p:spPr>
          <a:xfrm>
            <a:off x="0" y="1992312"/>
            <a:ext cx="12181670" cy="3774006"/>
          </a:xfrm>
          <a:prstGeom prst="rect">
            <a:avLst/>
          </a:prstGeom>
        </p:spPr>
      </p:pic>
      <p:sp>
        <p:nvSpPr>
          <p:cNvPr id="7" name="TextBox 6">
            <a:extLst>
              <a:ext uri="{FF2B5EF4-FFF2-40B4-BE49-F238E27FC236}">
                <a16:creationId xmlns:a16="http://schemas.microsoft.com/office/drawing/2014/main" id="{2C2D7457-0C1C-4AEB-99C2-D201BED774E7}"/>
              </a:ext>
            </a:extLst>
          </p:cNvPr>
          <p:cNvSpPr txBox="1"/>
          <p:nvPr/>
        </p:nvSpPr>
        <p:spPr>
          <a:xfrm>
            <a:off x="788876" y="541831"/>
            <a:ext cx="5019869" cy="954107"/>
          </a:xfrm>
          <a:prstGeom prst="rect">
            <a:avLst/>
          </a:prstGeom>
          <a:noFill/>
        </p:spPr>
        <p:txBody>
          <a:bodyPr wrap="square" rtlCol="0">
            <a:spAutoFit/>
          </a:bodyPr>
          <a:lstStyle/>
          <a:p>
            <a:pPr algn="ctr"/>
            <a:r>
              <a:rPr lang="en-US" sz="2800" dirty="0"/>
              <a:t>(Extra step in the attention layer class, forward method!)</a:t>
            </a:r>
            <a:endParaRPr lang="en-GB" sz="2800" dirty="0"/>
          </a:p>
        </p:txBody>
      </p:sp>
      <p:sp>
        <p:nvSpPr>
          <p:cNvPr id="3" name="TextBox 2">
            <a:extLst>
              <a:ext uri="{FF2B5EF4-FFF2-40B4-BE49-F238E27FC236}">
                <a16:creationId xmlns:a16="http://schemas.microsoft.com/office/drawing/2014/main" id="{7F2F2EAD-F0A9-8493-6924-24E2A4C6E3DA}"/>
              </a:ext>
            </a:extLst>
          </p:cNvPr>
          <p:cNvSpPr txBox="1"/>
          <p:nvPr/>
        </p:nvSpPr>
        <p:spPr>
          <a:xfrm>
            <a:off x="7197967" y="1018884"/>
            <a:ext cx="4900247" cy="1815882"/>
          </a:xfrm>
          <a:prstGeom prst="rect">
            <a:avLst/>
          </a:prstGeom>
          <a:noFill/>
        </p:spPr>
        <p:txBody>
          <a:bodyPr wrap="square" rtlCol="0">
            <a:spAutoFit/>
          </a:bodyPr>
          <a:lstStyle/>
          <a:p>
            <a:r>
              <a:rPr lang="en-US" sz="2800" dirty="0">
                <a:solidFill>
                  <a:schemeClr val="accent2"/>
                </a:solidFill>
              </a:rPr>
              <a:t>Note: I played around with a few different masks, just for fun.</a:t>
            </a:r>
            <a:br>
              <a:rPr lang="en-US" sz="2800" dirty="0">
                <a:solidFill>
                  <a:schemeClr val="accent2"/>
                </a:solidFill>
              </a:rPr>
            </a:br>
            <a:r>
              <a:rPr lang="en-US" sz="2800" dirty="0">
                <a:solidFill>
                  <a:schemeClr val="accent2"/>
                </a:solidFill>
              </a:rPr>
              <a:t>Paper suggests to use the </a:t>
            </a:r>
            <a:r>
              <a:rPr lang="en-US" sz="2800" dirty="0" err="1">
                <a:solidFill>
                  <a:schemeClr val="accent2"/>
                </a:solidFill>
              </a:rPr>
              <a:t>triu</a:t>
            </a:r>
            <a:r>
              <a:rPr lang="en-US" sz="2800" dirty="0">
                <a:solidFill>
                  <a:schemeClr val="accent2"/>
                </a:solidFill>
              </a:rPr>
              <a:t> (upper triangular) mask.</a:t>
            </a:r>
            <a:endParaRPr lang="en-GB" sz="2800" dirty="0">
              <a:solidFill>
                <a:schemeClr val="accent2"/>
              </a:solidFill>
            </a:endParaRPr>
          </a:p>
        </p:txBody>
      </p:sp>
    </p:spTree>
    <p:extLst>
      <p:ext uri="{BB962C8B-B14F-4D97-AF65-F5344CB8AC3E}">
        <p14:creationId xmlns:p14="http://schemas.microsoft.com/office/powerpoint/2010/main" val="41873115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DECODER BLOCK!</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94487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7"/>
                </a:pPr>
                <a:r>
                  <a:rPr lang="en-US" dirty="0"/>
                  <a:t>The second attention block is special as it uses </a:t>
                </a: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from the encoder part and </a:t>
                </a:r>
                <a14:m>
                  <m:oMath xmlns:m="http://schemas.openxmlformats.org/officeDocument/2006/math">
                    <m:r>
                      <a:rPr lang="en-US" i="1" dirty="0" smtClean="0">
                        <a:latin typeface="Cambria Math" panose="02040503050406030204" pitchFamily="18" charset="0"/>
                      </a:rPr>
                      <m:t>𝑄</m:t>
                    </m:r>
                  </m:oMath>
                </a14:m>
                <a:r>
                  <a:rPr lang="en-US" dirty="0"/>
                  <a:t> from the decoder part.</a:t>
                </a:r>
              </a:p>
              <a:p>
                <a:pPr marL="514350" indent="-514350">
                  <a:buFont typeface="+mj-lt"/>
                  <a:buAutoNum type="arabicPeriod" startAt="7"/>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𝑠𝑜𝑓𝑡𝑚𝑎𝑥</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i="1">
                                  <a:latin typeface="Cambria Math" panose="02040503050406030204" pitchFamily="18" charset="0"/>
                                </a:rPr>
                                <m:t>𝑑</m:t>
                              </m:r>
                            </m:den>
                          </m:f>
                        </m:e>
                      </m:d>
                      <m:r>
                        <a:rPr lang="en-US" i="1">
                          <a:latin typeface="Cambria Math" panose="02040503050406030204" pitchFamily="18" charset="0"/>
                        </a:rPr>
                        <m:t>𝑉</m:t>
                      </m:r>
                    </m:oMath>
                  </m:oMathPara>
                </a14:m>
                <a:endParaRPr lang="en-GB" dirty="0"/>
              </a:p>
              <a:p>
                <a:pPr marL="514350" indent="-514350">
                  <a:buFont typeface="+mj-lt"/>
                  <a:buAutoNum type="arabicPeriod" startAt="7"/>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Right 3">
            <a:extLst>
              <a:ext uri="{FF2B5EF4-FFF2-40B4-BE49-F238E27FC236}">
                <a16:creationId xmlns:a16="http://schemas.microsoft.com/office/drawing/2014/main" id="{D8407E37-F692-4077-9E97-1913E3784720}"/>
              </a:ext>
            </a:extLst>
          </p:cNvPr>
          <p:cNvSpPr/>
          <p:nvPr/>
        </p:nvSpPr>
        <p:spPr>
          <a:xfrm>
            <a:off x="6611815" y="3114430"/>
            <a:ext cx="765908" cy="508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37324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Repeat the attention block (multi-head attention + add/norm + feed forward) a few times.</a:t>
            </a:r>
            <a:br>
              <a:rPr lang="en-US" dirty="0"/>
            </a:br>
            <a:br>
              <a:rPr lang="en-US" dirty="0"/>
            </a:br>
            <a:r>
              <a:rPr lang="en-US" dirty="0"/>
              <a:t>Finish with a fully connected and </a:t>
            </a:r>
            <a:r>
              <a:rPr lang="en-US" dirty="0" err="1"/>
              <a:t>softmax</a:t>
            </a:r>
            <a:r>
              <a:rPr lang="en-US" dirty="0"/>
              <a:t> giving probabilities for the words in each position of the output sequence!</a:t>
            </a:r>
            <a:endParaRPr lang="en-GB" dirty="0"/>
          </a:p>
        </p:txBody>
      </p:sp>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2">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61462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155F8C-12A6-497C-989D-B8D326A096C4}"/>
              </a:ext>
            </a:extLst>
          </p:cNvPr>
          <p:cNvPicPr>
            <a:picLocks noChangeAspect="1"/>
          </p:cNvPicPr>
          <p:nvPr/>
        </p:nvPicPr>
        <p:blipFill>
          <a:blip r:embed="rId2"/>
          <a:stretch>
            <a:fillRect/>
          </a:stretch>
        </p:blipFill>
        <p:spPr>
          <a:xfrm>
            <a:off x="0" y="1831831"/>
            <a:ext cx="12192000" cy="3194338"/>
          </a:xfrm>
          <a:prstGeom prst="rect">
            <a:avLst/>
          </a:prstGeom>
        </p:spPr>
      </p:pic>
    </p:spTree>
    <p:extLst>
      <p:ext uri="{BB962C8B-B14F-4D97-AF65-F5344CB8AC3E}">
        <p14:creationId xmlns:p14="http://schemas.microsoft.com/office/powerpoint/2010/main" val="13028578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FAEED-76E3-4752-91EA-FC50E660C513}"/>
              </a:ext>
            </a:extLst>
          </p:cNvPr>
          <p:cNvPicPr>
            <a:picLocks noChangeAspect="1"/>
          </p:cNvPicPr>
          <p:nvPr/>
        </p:nvPicPr>
        <p:blipFill rotWithShape="1">
          <a:blip r:embed="rId2"/>
          <a:srcRect r="29362"/>
          <a:stretch/>
        </p:blipFill>
        <p:spPr>
          <a:xfrm>
            <a:off x="1155441" y="7368"/>
            <a:ext cx="9881118" cy="6843264"/>
          </a:xfrm>
          <a:prstGeom prst="rect">
            <a:avLst/>
          </a:prstGeom>
        </p:spPr>
      </p:pic>
    </p:spTree>
    <p:extLst>
      <p:ext uri="{BB962C8B-B14F-4D97-AF65-F5344CB8AC3E}">
        <p14:creationId xmlns:p14="http://schemas.microsoft.com/office/powerpoint/2010/main" val="4139676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E7332-4F16-416D-BF86-CD9584FAB297}"/>
              </a:ext>
            </a:extLst>
          </p:cNvPr>
          <p:cNvPicPr>
            <a:picLocks noChangeAspect="1"/>
          </p:cNvPicPr>
          <p:nvPr/>
        </p:nvPicPr>
        <p:blipFill>
          <a:blip r:embed="rId2"/>
          <a:stretch>
            <a:fillRect/>
          </a:stretch>
        </p:blipFill>
        <p:spPr>
          <a:xfrm>
            <a:off x="-56305" y="1386753"/>
            <a:ext cx="12248305" cy="5037493"/>
          </a:xfrm>
          <a:prstGeom prst="rect">
            <a:avLst/>
          </a:prstGeom>
        </p:spPr>
      </p:pic>
    </p:spTree>
    <p:extLst>
      <p:ext uri="{BB962C8B-B14F-4D97-AF65-F5344CB8AC3E}">
        <p14:creationId xmlns:p14="http://schemas.microsoft.com/office/powerpoint/2010/main" val="2995421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In general, we train an embedding on a task and extract a layer from our Neural Network, corresponding to the embedding.</a:t>
            </a:r>
            <a:endParaRPr lang="en-US" b="1" dirty="0"/>
          </a:p>
          <a:p>
            <a:pPr marL="0" indent="0">
              <a:buNone/>
            </a:pPr>
            <a:r>
              <a:rPr lang="en-US" b="1" dirty="0"/>
              <a:t>This embedding is then reused on another task layer on (transfer learning).</a:t>
            </a:r>
          </a:p>
          <a:p>
            <a:pPr marL="0" indent="0">
              <a:buNone/>
            </a:pPr>
            <a:r>
              <a:rPr lang="en-US" b="1" dirty="0"/>
              <a:t>For this reason, it is often preferable to check how good the embedding is on the second task.</a:t>
            </a:r>
            <a:endParaRPr lang="en-GB" b="1" dirty="0"/>
          </a:p>
        </p:txBody>
      </p:sp>
    </p:spTree>
    <p:extLst>
      <p:ext uri="{BB962C8B-B14F-4D97-AF65-F5344CB8AC3E}">
        <p14:creationId xmlns:p14="http://schemas.microsoft.com/office/powerpoint/2010/main" val="2220253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2164F6-05C4-47F7-B023-6896F24CEA37}"/>
              </a:ext>
            </a:extLst>
          </p:cNvPr>
          <p:cNvPicPr>
            <a:picLocks noChangeAspect="1"/>
          </p:cNvPicPr>
          <p:nvPr/>
        </p:nvPicPr>
        <p:blipFill>
          <a:blip r:embed="rId2"/>
          <a:stretch>
            <a:fillRect/>
          </a:stretch>
        </p:blipFill>
        <p:spPr>
          <a:xfrm>
            <a:off x="609600" y="-14533"/>
            <a:ext cx="10949646" cy="6872533"/>
          </a:xfrm>
          <a:prstGeom prst="rect">
            <a:avLst/>
          </a:prstGeom>
        </p:spPr>
      </p:pic>
    </p:spTree>
    <p:extLst>
      <p:ext uri="{BB962C8B-B14F-4D97-AF65-F5344CB8AC3E}">
        <p14:creationId xmlns:p14="http://schemas.microsoft.com/office/powerpoint/2010/main" val="34995984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Train it with several pairs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of sentences in two different languages.</a:t>
                </a:r>
                <a:br>
                  <a:rPr lang="en-GB" dirty="0"/>
                </a:br>
                <a:br>
                  <a:rPr lang="en-GB" dirty="0"/>
                </a:br>
                <a:r>
                  <a:rPr lang="en-GB" dirty="0"/>
                  <a:t>Can be approached as a classification task, so no shenanigans on the loss and optimizer parts, as usual.</a:t>
                </a:r>
                <a:endParaRPr lang="en-US"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15560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Tree>
    <p:extLst>
      <p:ext uri="{BB962C8B-B14F-4D97-AF65-F5344CB8AC3E}">
        <p14:creationId xmlns:p14="http://schemas.microsoft.com/office/powerpoint/2010/main" val="20802975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665F18-401B-4C85-B879-8A7E5ECA2717}"/>
              </a:ext>
            </a:extLst>
          </p:cNvPr>
          <p:cNvPicPr>
            <a:picLocks noChangeAspect="1"/>
          </p:cNvPicPr>
          <p:nvPr/>
        </p:nvPicPr>
        <p:blipFill>
          <a:blip r:embed="rId2"/>
          <a:stretch>
            <a:fillRect/>
          </a:stretch>
        </p:blipFill>
        <p:spPr>
          <a:xfrm>
            <a:off x="0" y="502188"/>
            <a:ext cx="12192000" cy="5853624"/>
          </a:xfrm>
          <a:prstGeom prst="rect">
            <a:avLst/>
          </a:prstGeom>
        </p:spPr>
      </p:pic>
    </p:spTree>
    <p:extLst>
      <p:ext uri="{BB962C8B-B14F-4D97-AF65-F5344CB8AC3E}">
        <p14:creationId xmlns:p14="http://schemas.microsoft.com/office/powerpoint/2010/main" val="31036331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Tree>
    <p:extLst>
      <p:ext uri="{BB962C8B-B14F-4D97-AF65-F5344CB8AC3E}">
        <p14:creationId xmlns:p14="http://schemas.microsoft.com/office/powerpoint/2010/main" val="25021181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153803-2CE5-4BEF-BEBB-03A0AF9FC160}"/>
              </a:ext>
            </a:extLst>
          </p:cNvPr>
          <p:cNvPicPr>
            <a:picLocks noChangeAspect="1"/>
          </p:cNvPicPr>
          <p:nvPr/>
        </p:nvPicPr>
        <p:blipFill>
          <a:blip r:embed="rId2"/>
          <a:stretch>
            <a:fillRect/>
          </a:stretch>
        </p:blipFill>
        <p:spPr>
          <a:xfrm>
            <a:off x="0" y="415512"/>
            <a:ext cx="12071495" cy="3421841"/>
          </a:xfrm>
          <a:prstGeom prst="rect">
            <a:avLst/>
          </a:prstGeom>
        </p:spPr>
      </p:pic>
      <p:pic>
        <p:nvPicPr>
          <p:cNvPr id="3" name="Picture 2">
            <a:extLst>
              <a:ext uri="{FF2B5EF4-FFF2-40B4-BE49-F238E27FC236}">
                <a16:creationId xmlns:a16="http://schemas.microsoft.com/office/drawing/2014/main" id="{F031F82F-E1BC-07D4-0F58-0111390C2C7F}"/>
              </a:ext>
            </a:extLst>
          </p:cNvPr>
          <p:cNvPicPr>
            <a:picLocks noChangeAspect="1"/>
          </p:cNvPicPr>
          <p:nvPr/>
        </p:nvPicPr>
        <p:blipFill>
          <a:blip r:embed="rId3"/>
          <a:stretch>
            <a:fillRect/>
          </a:stretch>
        </p:blipFill>
        <p:spPr>
          <a:xfrm>
            <a:off x="7995262" y="2360246"/>
            <a:ext cx="3572557" cy="4315753"/>
          </a:xfrm>
          <a:prstGeom prst="rect">
            <a:avLst/>
          </a:prstGeom>
        </p:spPr>
      </p:pic>
    </p:spTree>
    <p:extLst>
      <p:ext uri="{BB962C8B-B14F-4D97-AF65-F5344CB8AC3E}">
        <p14:creationId xmlns:p14="http://schemas.microsoft.com/office/powerpoint/2010/main" val="16584895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2" name="TextBox 1">
            <a:extLst>
              <a:ext uri="{FF2B5EF4-FFF2-40B4-BE49-F238E27FC236}">
                <a16:creationId xmlns:a16="http://schemas.microsoft.com/office/drawing/2014/main" id="{D33FFC33-632D-0F9F-31A7-CB36E1091C8C}"/>
              </a:ext>
            </a:extLst>
          </p:cNvPr>
          <p:cNvSpPr txBox="1"/>
          <p:nvPr/>
        </p:nvSpPr>
        <p:spPr>
          <a:xfrm>
            <a:off x="453292" y="601785"/>
            <a:ext cx="1914770" cy="954107"/>
          </a:xfrm>
          <a:prstGeom prst="rect">
            <a:avLst/>
          </a:prstGeom>
          <a:noFill/>
        </p:spPr>
        <p:txBody>
          <a:bodyPr wrap="square" rtlCol="0">
            <a:spAutoFit/>
          </a:bodyPr>
          <a:lstStyle/>
          <a:p>
            <a:r>
              <a:rPr lang="en-US" sz="2800" b="1" dirty="0">
                <a:solidFill>
                  <a:schemeClr val="accent2"/>
                </a:solidFill>
              </a:rPr>
              <a:t>Phew, that was tough!</a:t>
            </a:r>
            <a:endParaRPr lang="en-GB" sz="2800" b="1" dirty="0">
              <a:solidFill>
                <a:schemeClr val="accent2"/>
              </a:solidFill>
            </a:endParaRPr>
          </a:p>
        </p:txBody>
      </p:sp>
    </p:spTree>
    <p:extLst>
      <p:ext uri="{BB962C8B-B14F-4D97-AF65-F5344CB8AC3E}">
        <p14:creationId xmlns:p14="http://schemas.microsoft.com/office/powerpoint/2010/main" val="34787504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pic>
        <p:nvPicPr>
          <p:cNvPr id="6" name="Picture 5">
            <a:extLst>
              <a:ext uri="{FF2B5EF4-FFF2-40B4-BE49-F238E27FC236}">
                <a16:creationId xmlns:a16="http://schemas.microsoft.com/office/drawing/2014/main" id="{ABE797CD-9ACB-4D3B-BD5F-F7C522223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254" y="1990358"/>
            <a:ext cx="8458200" cy="4752975"/>
          </a:xfrm>
          <a:prstGeom prst="rect">
            <a:avLst/>
          </a:prstGeom>
        </p:spPr>
      </p:pic>
      <p:sp>
        <p:nvSpPr>
          <p:cNvPr id="3" name="TextBox 2">
            <a:extLst>
              <a:ext uri="{FF2B5EF4-FFF2-40B4-BE49-F238E27FC236}">
                <a16:creationId xmlns:a16="http://schemas.microsoft.com/office/drawing/2014/main" id="{4106F5EB-0365-342C-103A-EFDE717BEDE0}"/>
              </a:ext>
            </a:extLst>
          </p:cNvPr>
          <p:cNvSpPr txBox="1"/>
          <p:nvPr/>
        </p:nvSpPr>
        <p:spPr>
          <a:xfrm>
            <a:off x="453292" y="601785"/>
            <a:ext cx="1914770" cy="954107"/>
          </a:xfrm>
          <a:prstGeom prst="rect">
            <a:avLst/>
          </a:prstGeom>
          <a:noFill/>
        </p:spPr>
        <p:txBody>
          <a:bodyPr wrap="square" rtlCol="0">
            <a:spAutoFit/>
          </a:bodyPr>
          <a:lstStyle/>
          <a:p>
            <a:r>
              <a:rPr lang="en-US" sz="2800" b="1" dirty="0">
                <a:solidFill>
                  <a:schemeClr val="accent2"/>
                </a:solidFill>
              </a:rPr>
              <a:t>Phew, that was tough!</a:t>
            </a:r>
            <a:endParaRPr lang="en-GB" sz="2800" b="1" dirty="0">
              <a:solidFill>
                <a:schemeClr val="accent2"/>
              </a:solidFill>
            </a:endParaRPr>
          </a:p>
        </p:txBody>
      </p:sp>
    </p:spTree>
    <p:extLst>
      <p:ext uri="{BB962C8B-B14F-4D97-AF65-F5344CB8AC3E}">
        <p14:creationId xmlns:p14="http://schemas.microsoft.com/office/powerpoint/2010/main" val="1798738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0E1A-08B7-42D1-9136-9548826AAE84}"/>
              </a:ext>
            </a:extLst>
          </p:cNvPr>
          <p:cNvSpPr>
            <a:spLocks noGrp="1"/>
          </p:cNvSpPr>
          <p:nvPr>
            <p:ph type="title"/>
          </p:nvPr>
        </p:nvSpPr>
        <p:spPr/>
        <p:txBody>
          <a:bodyPr/>
          <a:lstStyle/>
          <a:p>
            <a:r>
              <a:rPr lang="en-US" dirty="0"/>
              <a:t>Great news!</a:t>
            </a:r>
            <a:endParaRPr lang="en-GB" dirty="0"/>
          </a:p>
        </p:txBody>
      </p:sp>
      <p:sp>
        <p:nvSpPr>
          <p:cNvPr id="5" name="Content Placeholder 4">
            <a:extLst>
              <a:ext uri="{FF2B5EF4-FFF2-40B4-BE49-F238E27FC236}">
                <a16:creationId xmlns:a16="http://schemas.microsoft.com/office/drawing/2014/main" id="{9707D2CA-E708-4FC2-852D-295E3C445E84}"/>
              </a:ext>
            </a:extLst>
          </p:cNvPr>
          <p:cNvSpPr>
            <a:spLocks noGrp="1"/>
          </p:cNvSpPr>
          <p:nvPr>
            <p:ph idx="1"/>
          </p:nvPr>
        </p:nvSpPr>
        <p:spPr>
          <a:xfrm>
            <a:off x="838200" y="1825625"/>
            <a:ext cx="10515600" cy="1603375"/>
          </a:xfrm>
        </p:spPr>
        <p:txBody>
          <a:bodyPr/>
          <a:lstStyle/>
          <a:p>
            <a:pPr marL="0" indent="0" algn="ctr">
              <a:buNone/>
            </a:pPr>
            <a:r>
              <a:rPr lang="en-US" dirty="0"/>
              <a:t>A recent release of </a:t>
            </a:r>
            <a:r>
              <a:rPr lang="en-US" dirty="0" err="1"/>
              <a:t>PyTorch</a:t>
            </a:r>
            <a:r>
              <a:rPr lang="en-US" dirty="0"/>
              <a:t> </a:t>
            </a:r>
            <a:r>
              <a:rPr lang="en-GB" b="1" dirty="0"/>
              <a:t>COMES WITH TRANSFORMERS CLASSES!</a:t>
            </a:r>
          </a:p>
          <a:p>
            <a:pPr marL="0" indent="0" algn="ctr">
              <a:buNone/>
            </a:pPr>
            <a:r>
              <a:rPr lang="en-US" dirty="0">
                <a:hlinkClick r:id="rId2"/>
              </a:rPr>
              <a:t>https://pytorch.org/docs/stable/generated/torch.nn.Transformer.html</a:t>
            </a:r>
            <a:endParaRPr lang="en-GB" dirty="0"/>
          </a:p>
        </p:txBody>
      </p:sp>
      <p:pic>
        <p:nvPicPr>
          <p:cNvPr id="7" name="Picture 6">
            <a:extLst>
              <a:ext uri="{FF2B5EF4-FFF2-40B4-BE49-F238E27FC236}">
                <a16:creationId xmlns:a16="http://schemas.microsoft.com/office/drawing/2014/main" id="{18244928-E0D8-4130-98DD-6F5D6CDFC499}"/>
              </a:ext>
            </a:extLst>
          </p:cNvPr>
          <p:cNvPicPr>
            <a:picLocks noChangeAspect="1"/>
          </p:cNvPicPr>
          <p:nvPr/>
        </p:nvPicPr>
        <p:blipFill>
          <a:blip r:embed="rId3"/>
          <a:stretch>
            <a:fillRect/>
          </a:stretch>
        </p:blipFill>
        <p:spPr>
          <a:xfrm>
            <a:off x="1047312" y="3264879"/>
            <a:ext cx="10097376" cy="3252418"/>
          </a:xfrm>
          <a:prstGeom prst="rect">
            <a:avLst/>
          </a:prstGeom>
        </p:spPr>
      </p:pic>
    </p:spTree>
    <p:extLst>
      <p:ext uri="{BB962C8B-B14F-4D97-AF65-F5344CB8AC3E}">
        <p14:creationId xmlns:p14="http://schemas.microsoft.com/office/powerpoint/2010/main" val="6598476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240C-7687-4DE5-BE30-E357E0713271}"/>
              </a:ext>
            </a:extLst>
          </p:cNvPr>
          <p:cNvSpPr>
            <a:spLocks noGrp="1"/>
          </p:cNvSpPr>
          <p:nvPr>
            <p:ph type="title"/>
          </p:nvPr>
        </p:nvSpPr>
        <p:spPr/>
        <p:txBody>
          <a:bodyPr/>
          <a:lstStyle/>
          <a:p>
            <a:r>
              <a:rPr lang="en-US" dirty="0"/>
              <a:t>Applications for attention/transformers</a:t>
            </a:r>
            <a:endParaRPr lang="en-GB" dirty="0"/>
          </a:p>
        </p:txBody>
      </p:sp>
      <p:sp>
        <p:nvSpPr>
          <p:cNvPr id="3" name="Content Placeholder 2">
            <a:extLst>
              <a:ext uri="{FF2B5EF4-FFF2-40B4-BE49-F238E27FC236}">
                <a16:creationId xmlns:a16="http://schemas.microsoft.com/office/drawing/2014/main" id="{4C38A576-D387-4F22-BB87-3F235D6EC0F1}"/>
              </a:ext>
            </a:extLst>
          </p:cNvPr>
          <p:cNvSpPr>
            <a:spLocks noGrp="1"/>
          </p:cNvSpPr>
          <p:nvPr>
            <p:ph idx="1"/>
          </p:nvPr>
        </p:nvSpPr>
        <p:spPr>
          <a:xfrm>
            <a:off x="838200" y="1825624"/>
            <a:ext cx="10515600" cy="5032375"/>
          </a:xfrm>
        </p:spPr>
        <p:txBody>
          <a:bodyPr/>
          <a:lstStyle/>
          <a:p>
            <a:r>
              <a:rPr lang="en-US" b="1" dirty="0"/>
              <a:t>In NLP: </a:t>
            </a:r>
            <a:r>
              <a:rPr lang="en-US" dirty="0"/>
              <a:t>Sentences are typical examples of sequences where computing attention coefficients make sense as a way to help with contextualization.</a:t>
            </a:r>
          </a:p>
          <a:p>
            <a:endParaRPr lang="en-US" dirty="0"/>
          </a:p>
          <a:p>
            <a:r>
              <a:rPr lang="en-US" dirty="0"/>
              <a:t>Other applications for attention exist, typically with images, where attention coefficients can help understand how pixels interact with each other! Technically attention layers could “replace” CNNs!</a:t>
            </a:r>
          </a:p>
          <a:p>
            <a:r>
              <a:rPr lang="en-US" dirty="0"/>
              <a:t>Or how pixels could affect a caption decision (image and video captioning, handwritten recognition, etc.)</a:t>
            </a:r>
          </a:p>
          <a:p>
            <a:r>
              <a:rPr lang="en-US" dirty="0"/>
              <a:t>Will also be used in graphs next week!</a:t>
            </a:r>
          </a:p>
        </p:txBody>
      </p:sp>
    </p:spTree>
    <p:extLst>
      <p:ext uri="{BB962C8B-B14F-4D97-AF65-F5344CB8AC3E}">
        <p14:creationId xmlns:p14="http://schemas.microsoft.com/office/powerpoint/2010/main" val="651606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Researchers have identified a set of typical NLP tasks and datasets on which we need word embeddings [Schnabel2015], e.g.</a:t>
            </a:r>
          </a:p>
          <a:p>
            <a:r>
              <a:rPr lang="en-US" dirty="0"/>
              <a:t>Sentiment Analysis</a:t>
            </a:r>
          </a:p>
          <a:p>
            <a:r>
              <a:rPr lang="en-US" dirty="0"/>
              <a:t>Translation</a:t>
            </a:r>
          </a:p>
          <a:p>
            <a:r>
              <a:rPr lang="en-US" dirty="0"/>
              <a:t>Etc.</a:t>
            </a:r>
            <a:endParaRPr lang="en-US" b="1" dirty="0"/>
          </a:p>
          <a:p>
            <a:pPr marL="0" indent="0">
              <a:buNone/>
            </a:pPr>
            <a:r>
              <a:rPr lang="en-US" b="1" dirty="0"/>
              <a:t>These have often been used as reference for measuring the performance of a given word embedding.</a:t>
            </a:r>
            <a:endParaRPr lang="en-GB" b="1" dirty="0"/>
          </a:p>
        </p:txBody>
      </p:sp>
    </p:spTree>
    <p:extLst>
      <p:ext uri="{BB962C8B-B14F-4D97-AF65-F5344CB8AC3E}">
        <p14:creationId xmlns:p14="http://schemas.microsoft.com/office/powerpoint/2010/main" val="311812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6CF0-28DC-44CC-92A5-7FD16F474A08}"/>
              </a:ext>
            </a:extLst>
          </p:cNvPr>
          <p:cNvSpPr>
            <a:spLocks noGrp="1"/>
          </p:cNvSpPr>
          <p:nvPr>
            <p:ph type="title"/>
          </p:nvPr>
        </p:nvSpPr>
        <p:spPr/>
        <p:txBody>
          <a:bodyPr/>
          <a:lstStyle/>
          <a:p>
            <a:r>
              <a:rPr lang="en-US" dirty="0"/>
              <a:t>The BERT word embedding</a:t>
            </a:r>
            <a:endParaRPr lang="en-GB" dirty="0"/>
          </a:p>
        </p:txBody>
      </p:sp>
      <p:sp>
        <p:nvSpPr>
          <p:cNvPr id="3" name="Content Placeholder 2">
            <a:extLst>
              <a:ext uri="{FF2B5EF4-FFF2-40B4-BE49-F238E27FC236}">
                <a16:creationId xmlns:a16="http://schemas.microsoft.com/office/drawing/2014/main" id="{E7A0096F-0742-40C0-80D1-E7A10979DCBB}"/>
              </a:ext>
            </a:extLst>
          </p:cNvPr>
          <p:cNvSpPr>
            <a:spLocks noGrp="1"/>
          </p:cNvSpPr>
          <p:nvPr>
            <p:ph sz="half" idx="1"/>
          </p:nvPr>
        </p:nvSpPr>
        <p:spPr>
          <a:xfrm>
            <a:off x="838200" y="1825624"/>
            <a:ext cx="5334000" cy="5032375"/>
          </a:xfrm>
        </p:spPr>
        <p:txBody>
          <a:bodyPr>
            <a:normAutofit lnSpcReduction="10000"/>
          </a:bodyPr>
          <a:lstStyle/>
          <a:p>
            <a:r>
              <a:rPr lang="en-US" dirty="0"/>
              <a:t>Why discuss transformers during this (long) lecture on embeddings?</a:t>
            </a:r>
          </a:p>
          <a:p>
            <a:r>
              <a:rPr lang="en-US" dirty="0"/>
              <a:t>Well, let us assume we train a transformer for a meaningless linguistics task…</a:t>
            </a:r>
          </a:p>
          <a:p>
            <a:r>
              <a:rPr lang="en-US" dirty="0"/>
              <a:t>Can we extract the encoder part, as we did with all the unsupervised approaches to word embedding (</a:t>
            </a:r>
            <a:r>
              <a:rPr lang="en-US" dirty="0" err="1"/>
              <a:t>CBoW</a:t>
            </a:r>
            <a:r>
              <a:rPr lang="en-US" dirty="0"/>
              <a:t>, </a:t>
            </a:r>
            <a:r>
              <a:rPr lang="en-US" dirty="0" err="1"/>
              <a:t>SkipGram</a:t>
            </a:r>
            <a:r>
              <a:rPr lang="en-US" dirty="0"/>
              <a:t>, </a:t>
            </a:r>
            <a:r>
              <a:rPr lang="en-US" dirty="0" err="1"/>
              <a:t>FastText</a:t>
            </a:r>
            <a:r>
              <a:rPr lang="en-US" dirty="0"/>
              <a:t>, </a:t>
            </a:r>
            <a:r>
              <a:rPr lang="en-US" dirty="0" err="1"/>
              <a:t>ELMo</a:t>
            </a:r>
            <a:r>
              <a:rPr lang="en-US" dirty="0"/>
              <a:t>)?</a:t>
            </a:r>
          </a:p>
          <a:p>
            <a:r>
              <a:rPr lang="en-US" b="1" dirty="0"/>
              <a:t>Yes! And you obtain the (current best?) word embedding, BERT!</a:t>
            </a:r>
            <a:endParaRPr lang="en-US" dirty="0"/>
          </a:p>
          <a:p>
            <a:endParaRPr lang="en-GB" dirty="0"/>
          </a:p>
        </p:txBody>
      </p:sp>
      <p:sp>
        <p:nvSpPr>
          <p:cNvPr id="4" name="Content Placeholder 3">
            <a:extLst>
              <a:ext uri="{FF2B5EF4-FFF2-40B4-BE49-F238E27FC236}">
                <a16:creationId xmlns:a16="http://schemas.microsoft.com/office/drawing/2014/main" id="{14831169-49E0-42B5-98BE-D1F03F482290}"/>
              </a:ext>
            </a:extLst>
          </p:cNvPr>
          <p:cNvSpPr>
            <a:spLocks noGrp="1"/>
          </p:cNvSpPr>
          <p:nvPr>
            <p:ph sz="half" idx="2"/>
          </p:nvPr>
        </p:nvSpPr>
        <p:spPr/>
        <p:txBody>
          <a:bodyPr>
            <a:normAutofit lnSpcReduction="10000"/>
          </a:bodyPr>
          <a:lstStyle/>
          <a:p>
            <a:r>
              <a:rPr lang="en-US" dirty="0"/>
              <a:t>Learn more about it in [Devlin2019]!</a:t>
            </a:r>
          </a:p>
          <a:p>
            <a:r>
              <a:rPr lang="en-US" dirty="0"/>
              <a:t>Python package: </a:t>
            </a:r>
            <a:r>
              <a:rPr lang="en-US" dirty="0">
                <a:hlinkClick r:id="rId2"/>
              </a:rPr>
              <a:t>https://pypi.org/project/bert-embedding/</a:t>
            </a:r>
            <a:endParaRPr lang="en-US" dirty="0"/>
          </a:p>
        </p:txBody>
      </p:sp>
      <p:pic>
        <p:nvPicPr>
          <p:cNvPr id="8" name="Picture 7">
            <a:extLst>
              <a:ext uri="{FF2B5EF4-FFF2-40B4-BE49-F238E27FC236}">
                <a16:creationId xmlns:a16="http://schemas.microsoft.com/office/drawing/2014/main" id="{056CB2C6-F1CD-406C-B7AE-93FC2D43F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938" y="3912088"/>
            <a:ext cx="3693420" cy="2770065"/>
          </a:xfrm>
          <a:prstGeom prst="rect">
            <a:avLst/>
          </a:prstGeom>
        </p:spPr>
      </p:pic>
    </p:spTree>
    <p:extLst>
      <p:ext uri="{BB962C8B-B14F-4D97-AF65-F5344CB8AC3E}">
        <p14:creationId xmlns:p14="http://schemas.microsoft.com/office/powerpoint/2010/main" val="33447496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Also, GPT-n embeddings</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sz="half" idx="1"/>
          </p:nvPr>
        </p:nvSpPr>
        <p:spPr>
          <a:xfrm>
            <a:off x="838200" y="1825624"/>
            <a:ext cx="5181600" cy="5032375"/>
          </a:xfrm>
        </p:spPr>
        <p:txBody>
          <a:bodyPr>
            <a:normAutofit/>
          </a:bodyPr>
          <a:lstStyle/>
          <a:p>
            <a:r>
              <a:rPr lang="en-US" dirty="0"/>
              <a:t>On another note, </a:t>
            </a:r>
            <a:r>
              <a:rPr lang="en-US" dirty="0" err="1"/>
              <a:t>OpenAI</a:t>
            </a:r>
            <a:r>
              <a:rPr lang="en-US" dirty="0"/>
              <a:t> has produced an important embedding, also relying on transformers, called GPT-3 [Brown2020].</a:t>
            </a:r>
          </a:p>
          <a:p>
            <a:r>
              <a:rPr lang="en-US" dirty="0"/>
              <a:t>This is also considered one of the state-of-the-art embeddings.</a:t>
            </a:r>
          </a:p>
          <a:p>
            <a:r>
              <a:rPr lang="en-US" b="1" dirty="0"/>
              <a:t>Fun fact: </a:t>
            </a:r>
            <a:r>
              <a:rPr lang="en-US" dirty="0"/>
              <a:t>the </a:t>
            </a:r>
            <a:r>
              <a:rPr lang="en-US" dirty="0" err="1"/>
              <a:t>OpenAI</a:t>
            </a:r>
            <a:r>
              <a:rPr lang="en-US" dirty="0"/>
              <a:t> company is also famous for AI playing video games, they are for instance behind the DoTA2 AI! See [Berner2020].</a:t>
            </a:r>
          </a:p>
        </p:txBody>
      </p:sp>
      <p:pic>
        <p:nvPicPr>
          <p:cNvPr id="6" name="Picture 5">
            <a:extLst>
              <a:ext uri="{FF2B5EF4-FFF2-40B4-BE49-F238E27FC236}">
                <a16:creationId xmlns:a16="http://schemas.microsoft.com/office/drawing/2014/main" id="{042F6BDB-1FE5-4BF9-B208-5BB344733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111" y="1492422"/>
            <a:ext cx="4550290" cy="2561263"/>
          </a:xfrm>
          <a:prstGeom prst="rect">
            <a:avLst/>
          </a:prstGeom>
        </p:spPr>
      </p:pic>
      <p:pic>
        <p:nvPicPr>
          <p:cNvPr id="8" name="Picture 7">
            <a:extLst>
              <a:ext uri="{FF2B5EF4-FFF2-40B4-BE49-F238E27FC236}">
                <a16:creationId xmlns:a16="http://schemas.microsoft.com/office/drawing/2014/main" id="{041A4322-8AA6-475A-8A1A-E3A6356EF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2110" y="4173416"/>
            <a:ext cx="4550290" cy="2559538"/>
          </a:xfrm>
          <a:prstGeom prst="rect">
            <a:avLst/>
          </a:prstGeom>
        </p:spPr>
      </p:pic>
    </p:spTree>
    <p:extLst>
      <p:ext uri="{BB962C8B-B14F-4D97-AF65-F5344CB8AC3E}">
        <p14:creationId xmlns:p14="http://schemas.microsoft.com/office/powerpoint/2010/main" val="3481224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Image captioning </a:t>
            </a:r>
            <a:endParaRPr lang="en-GB" dirty="0"/>
          </a:p>
        </p:txBody>
      </p:sp>
      <p:pic>
        <p:nvPicPr>
          <p:cNvPr id="4" name="Picture 3">
            <a:extLst>
              <a:ext uri="{FF2B5EF4-FFF2-40B4-BE49-F238E27FC236}">
                <a16:creationId xmlns:a16="http://schemas.microsoft.com/office/drawing/2014/main" id="{A3D02552-DD6C-449D-88F8-82B82C7F15AC}"/>
              </a:ext>
            </a:extLst>
          </p:cNvPr>
          <p:cNvPicPr>
            <a:picLocks noChangeAspect="1"/>
          </p:cNvPicPr>
          <p:nvPr/>
        </p:nvPicPr>
        <p:blipFill rotWithShape="1">
          <a:blip r:embed="rId2"/>
          <a:srcRect l="60193" t="20513" r="5641" b="28205"/>
          <a:stretch/>
        </p:blipFill>
        <p:spPr>
          <a:xfrm>
            <a:off x="838200" y="1819038"/>
            <a:ext cx="10515600" cy="4932272"/>
          </a:xfrm>
          <a:prstGeom prst="rect">
            <a:avLst/>
          </a:prstGeom>
        </p:spPr>
      </p:pic>
    </p:spTree>
    <p:extLst>
      <p:ext uri="{BB962C8B-B14F-4D97-AF65-F5344CB8AC3E}">
        <p14:creationId xmlns:p14="http://schemas.microsoft.com/office/powerpoint/2010/main" val="5651112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Video captioning</a:t>
            </a:r>
            <a:endParaRPr lang="en-GB" dirty="0"/>
          </a:p>
        </p:txBody>
      </p:sp>
      <p:pic>
        <p:nvPicPr>
          <p:cNvPr id="3" name="Picture 2">
            <a:extLst>
              <a:ext uri="{FF2B5EF4-FFF2-40B4-BE49-F238E27FC236}">
                <a16:creationId xmlns:a16="http://schemas.microsoft.com/office/drawing/2014/main" id="{CC72C077-C18E-4E92-865C-0B221416B808}"/>
              </a:ext>
            </a:extLst>
          </p:cNvPr>
          <p:cNvPicPr>
            <a:picLocks noChangeAspect="1"/>
          </p:cNvPicPr>
          <p:nvPr/>
        </p:nvPicPr>
        <p:blipFill rotWithShape="1">
          <a:blip r:embed="rId2"/>
          <a:srcRect l="62500" t="30564" r="6875" b="27179"/>
          <a:stretch/>
        </p:blipFill>
        <p:spPr>
          <a:xfrm>
            <a:off x="838200" y="1999028"/>
            <a:ext cx="10422012" cy="4493847"/>
          </a:xfrm>
          <a:prstGeom prst="rect">
            <a:avLst/>
          </a:prstGeom>
        </p:spPr>
      </p:pic>
    </p:spTree>
    <p:extLst>
      <p:ext uri="{BB962C8B-B14F-4D97-AF65-F5344CB8AC3E}">
        <p14:creationId xmlns:p14="http://schemas.microsoft.com/office/powerpoint/2010/main" val="8044478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CAB2-347A-44F1-8700-FB007FCEB799}"/>
              </a:ext>
            </a:extLst>
          </p:cNvPr>
          <p:cNvSpPr>
            <a:spLocks noGrp="1"/>
          </p:cNvSpPr>
          <p:nvPr>
            <p:ph type="title"/>
          </p:nvPr>
        </p:nvSpPr>
        <p:spPr/>
        <p:txBody>
          <a:bodyPr/>
          <a:lstStyle/>
          <a:p>
            <a:r>
              <a:rPr lang="en-US" dirty="0"/>
              <a:t>Out-of-NLP applications for transformers: </a:t>
            </a:r>
            <a:r>
              <a:rPr lang="en-US" dirty="0" err="1"/>
              <a:t>Handrwitten</a:t>
            </a:r>
            <a:r>
              <a:rPr lang="en-US" dirty="0"/>
              <a:t> recognition</a:t>
            </a:r>
            <a:endParaRPr lang="en-GB" dirty="0"/>
          </a:p>
        </p:txBody>
      </p:sp>
      <p:pic>
        <p:nvPicPr>
          <p:cNvPr id="4" name="Picture 3">
            <a:extLst>
              <a:ext uri="{FF2B5EF4-FFF2-40B4-BE49-F238E27FC236}">
                <a16:creationId xmlns:a16="http://schemas.microsoft.com/office/drawing/2014/main" id="{F21FE291-B512-40A8-B86A-07D7F8FB2711}"/>
              </a:ext>
            </a:extLst>
          </p:cNvPr>
          <p:cNvPicPr>
            <a:picLocks noChangeAspect="1"/>
          </p:cNvPicPr>
          <p:nvPr/>
        </p:nvPicPr>
        <p:blipFill rotWithShape="1">
          <a:blip r:embed="rId2"/>
          <a:srcRect l="60384" t="31795" r="3718" b="28616"/>
          <a:stretch/>
        </p:blipFill>
        <p:spPr>
          <a:xfrm>
            <a:off x="94789" y="2325075"/>
            <a:ext cx="11848610" cy="4083540"/>
          </a:xfrm>
          <a:prstGeom prst="rect">
            <a:avLst/>
          </a:prstGeom>
        </p:spPr>
      </p:pic>
    </p:spTree>
    <p:extLst>
      <p:ext uri="{BB962C8B-B14F-4D97-AF65-F5344CB8AC3E}">
        <p14:creationId xmlns:p14="http://schemas.microsoft.com/office/powerpoint/2010/main" val="7726739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On the limits of attention?</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idx="1"/>
          </p:nvPr>
        </p:nvSpPr>
        <p:spPr>
          <a:xfrm>
            <a:off x="838200" y="1825624"/>
            <a:ext cx="10515600" cy="5032375"/>
          </a:xfrm>
        </p:spPr>
        <p:txBody>
          <a:bodyPr>
            <a:normAutofit/>
          </a:bodyPr>
          <a:lstStyle/>
          <a:p>
            <a:r>
              <a:rPr lang="en-US" dirty="0"/>
              <a:t>Active research following the BERT embedding ([Devlin2019])</a:t>
            </a:r>
          </a:p>
          <a:p>
            <a:r>
              <a:rPr lang="en-US" dirty="0"/>
              <a:t>In the paper [Dong2021], a research team from Google and EPFL proposed a novel approach that sheds light on the operation and inductive biases of self-attention/transformer networks and finds that pure attention performance decays in rank doubly exponentially with respect to depth.</a:t>
            </a:r>
          </a:p>
          <a:p>
            <a:r>
              <a:rPr lang="en-US" dirty="0"/>
              <a:t>Recent works suggest that a new type of transformer layer, called </a:t>
            </a:r>
            <a:r>
              <a:rPr lang="en-US" b="1" dirty="0"/>
              <a:t>Lambda layers </a:t>
            </a:r>
            <a:r>
              <a:rPr lang="en-US" dirty="0"/>
              <a:t>could become the next hype for the future of NLP embeddings [Bello2021]?</a:t>
            </a:r>
          </a:p>
          <a:p>
            <a:r>
              <a:rPr lang="en-US" dirty="0"/>
              <a:t>To be confirmed!</a:t>
            </a:r>
            <a:endParaRPr lang="en-GB" dirty="0"/>
          </a:p>
        </p:txBody>
      </p:sp>
    </p:spTree>
    <p:extLst>
      <p:ext uri="{BB962C8B-B14F-4D97-AF65-F5344CB8AC3E}">
        <p14:creationId xmlns:p14="http://schemas.microsoft.com/office/powerpoint/2010/main" val="18969700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(W9S3)</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lnSpcReduction="10000"/>
          </a:bodyPr>
          <a:lstStyle/>
          <a:p>
            <a:pPr marL="0" indent="0">
              <a:buNone/>
            </a:pPr>
            <a:r>
              <a:rPr lang="en-US" dirty="0"/>
              <a:t>We have seen a few approaches to embeddings.</a:t>
            </a:r>
          </a:p>
          <a:p>
            <a:r>
              <a:rPr lang="en-US" dirty="0"/>
              <a:t>Train an AI to figure out embeddings?</a:t>
            </a:r>
          </a:p>
          <a:p>
            <a:pPr lvl="1"/>
            <a:r>
              <a:rPr lang="en-US" sz="2800" dirty="0"/>
              <a:t>Basic approaches.</a:t>
            </a:r>
          </a:p>
          <a:p>
            <a:r>
              <a:rPr lang="en-US" dirty="0"/>
              <a:t>Out of dictionary entries?</a:t>
            </a:r>
          </a:p>
          <a:p>
            <a:pPr lvl="1"/>
            <a:r>
              <a:rPr lang="en-US" sz="2800" dirty="0"/>
              <a:t>Use </a:t>
            </a:r>
            <a:r>
              <a:rPr lang="en-US" sz="2800" dirty="0" err="1"/>
              <a:t>ELMo</a:t>
            </a:r>
            <a:r>
              <a:rPr lang="en-US" sz="2800" dirty="0"/>
              <a:t> or </a:t>
            </a:r>
            <a:r>
              <a:rPr lang="en-US" sz="2800" dirty="0" err="1"/>
              <a:t>FastText</a:t>
            </a:r>
            <a:r>
              <a:rPr lang="en-US" sz="2800" dirty="0"/>
              <a:t>!</a:t>
            </a:r>
          </a:p>
          <a:p>
            <a:pPr marL="0" indent="0">
              <a:buNone/>
            </a:pPr>
            <a:r>
              <a:rPr lang="en-US" dirty="0"/>
              <a:t>Advanced methods</a:t>
            </a:r>
          </a:p>
          <a:p>
            <a:r>
              <a:rPr lang="en-US" dirty="0"/>
              <a:t>Supervised: </a:t>
            </a:r>
            <a:r>
              <a:rPr lang="en-US" dirty="0" err="1"/>
              <a:t>InferSent</a:t>
            </a:r>
            <a:endParaRPr lang="en-US" dirty="0"/>
          </a:p>
          <a:p>
            <a:r>
              <a:rPr lang="en-US" dirty="0"/>
              <a:t>Multi-task: Google’s Universal Embedding.</a:t>
            </a:r>
            <a:endParaRPr lang="en-US" sz="2800"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lnSpcReduction="10000"/>
          </a:bodyPr>
          <a:lstStyle/>
          <a:p>
            <a:pPr marL="0" indent="0">
              <a:buNone/>
            </a:pPr>
            <a:r>
              <a:rPr lang="en-US" dirty="0"/>
              <a:t>A few more problems are still open at the moment for these word embeddings.</a:t>
            </a:r>
          </a:p>
          <a:p>
            <a:r>
              <a:rPr lang="en-US" dirty="0"/>
              <a:t>Can these embedding be biased? Yes, unfortunately, active research on this.</a:t>
            </a:r>
          </a:p>
          <a:p>
            <a:r>
              <a:rPr lang="en-US" dirty="0"/>
              <a:t>Can we help the network in computing context? Yes, with attention and transformers!</a:t>
            </a:r>
          </a:p>
          <a:p>
            <a:r>
              <a:rPr lang="en-US" dirty="0"/>
              <a:t>Best word embedding at the moment? Probably BERT or a variation of BERT or GPT-3!</a:t>
            </a:r>
          </a:p>
          <a:p>
            <a:pPr marL="0" indent="0">
              <a:buNone/>
            </a:pPr>
            <a:endParaRPr lang="en-US" dirty="0"/>
          </a:p>
        </p:txBody>
      </p:sp>
    </p:spTree>
    <p:extLst>
      <p:ext uri="{BB962C8B-B14F-4D97-AF65-F5344CB8AC3E}">
        <p14:creationId xmlns:p14="http://schemas.microsoft.com/office/powerpoint/2010/main" val="10360814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[Schnabel2015] </a:t>
            </a:r>
            <a:r>
              <a:rPr lang="en-US" b="1" dirty="0">
                <a:solidFill>
                  <a:schemeClr val="accent2">
                    <a:lumMod val="50000"/>
                  </a:schemeClr>
                </a:solidFill>
              </a:rPr>
              <a:t>Schnabel</a:t>
            </a:r>
            <a:r>
              <a:rPr lang="en-US" dirty="0"/>
              <a:t> et al., “Evaluation methods for unsupervised word embeddings”, 2015.</a:t>
            </a:r>
            <a:br>
              <a:rPr lang="en-US" dirty="0"/>
            </a:br>
            <a:r>
              <a:rPr lang="en-US" dirty="0">
                <a:hlinkClick r:id="rId2"/>
              </a:rPr>
              <a:t>https://www.aclweb.org/anthology/D15-1036/</a:t>
            </a:r>
            <a:endParaRPr lang="en-US" dirty="0"/>
          </a:p>
          <a:p>
            <a:r>
              <a:rPr lang="en-US" dirty="0"/>
              <a:t>[Bolukbasi2016] </a:t>
            </a:r>
            <a:r>
              <a:rPr lang="en-US" b="1" dirty="0" err="1">
                <a:solidFill>
                  <a:schemeClr val="accent2">
                    <a:lumMod val="50000"/>
                  </a:schemeClr>
                </a:solidFill>
              </a:rPr>
              <a:t>Bolukbasi</a:t>
            </a:r>
            <a:r>
              <a:rPr lang="en-US" dirty="0"/>
              <a:t> et al., “Man is to Computer Programmer as Woman is to Homemaker? Debiasing Word Embeddings”, 2016.</a:t>
            </a:r>
            <a:br>
              <a:rPr lang="en-US" dirty="0"/>
            </a:br>
            <a:r>
              <a:rPr lang="en-US" dirty="0">
                <a:hlinkClick r:id="rId3"/>
              </a:rPr>
              <a:t>https://arxiv.org/abs/1607.06520</a:t>
            </a:r>
            <a:endParaRPr lang="en-US" dirty="0"/>
          </a:p>
          <a:p>
            <a:r>
              <a:rPr lang="en-US" dirty="0"/>
              <a:t>[Vaswani2017] </a:t>
            </a:r>
            <a:r>
              <a:rPr lang="en-US" b="1" dirty="0">
                <a:solidFill>
                  <a:schemeClr val="accent2">
                    <a:lumMod val="50000"/>
                  </a:schemeClr>
                </a:solidFill>
              </a:rPr>
              <a:t>Vaswani</a:t>
            </a:r>
            <a:r>
              <a:rPr lang="en-US" dirty="0"/>
              <a:t> et al., “Attention Is All You Need”, 2017.</a:t>
            </a:r>
            <a:br>
              <a:rPr lang="en-US" dirty="0"/>
            </a:br>
            <a:r>
              <a:rPr lang="en-US" dirty="0">
                <a:hlinkClick r:id="rId4"/>
              </a:rPr>
              <a:t>https://arxiv.org/abs/1706.03762</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7690232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[Conneau2018] </a:t>
            </a:r>
            <a:r>
              <a:rPr lang="en-US" b="1" dirty="0" err="1">
                <a:solidFill>
                  <a:schemeClr val="accent2">
                    <a:lumMod val="50000"/>
                  </a:schemeClr>
                </a:solidFill>
              </a:rPr>
              <a:t>Conneau</a:t>
            </a:r>
            <a:r>
              <a:rPr lang="en-US" dirty="0"/>
              <a:t> et al., “Supervised Learning of Universal Sentence Representations from Natural Language Inference Data”, 2018.</a:t>
            </a:r>
            <a:br>
              <a:rPr lang="en-US" dirty="0"/>
            </a:br>
            <a:r>
              <a:rPr lang="en-US" dirty="0">
                <a:hlinkClick r:id="rId2"/>
              </a:rPr>
              <a:t>https://arxiv.org/abs/1705.02364</a:t>
            </a:r>
            <a:endParaRPr lang="en-US" dirty="0"/>
          </a:p>
          <a:p>
            <a:r>
              <a:rPr lang="en-US" dirty="0"/>
              <a:t>[Cer2019] </a:t>
            </a:r>
            <a:r>
              <a:rPr lang="en-US" b="1" dirty="0" err="1">
                <a:solidFill>
                  <a:schemeClr val="accent2">
                    <a:lumMod val="50000"/>
                  </a:schemeClr>
                </a:solidFill>
              </a:rPr>
              <a:t>Cer</a:t>
            </a:r>
            <a:r>
              <a:rPr lang="en-US" dirty="0"/>
              <a:t> et al., “</a:t>
            </a:r>
            <a:r>
              <a:rPr lang="en-GB" dirty="0"/>
              <a:t>Universal Sentence Encoder”, 2019.</a:t>
            </a:r>
            <a:br>
              <a:rPr lang="en-US" dirty="0"/>
            </a:br>
            <a:r>
              <a:rPr lang="en-US" dirty="0">
                <a:hlinkClick r:id="rId3"/>
              </a:rPr>
              <a:t>https://arxiv.org/abs/1803.11175</a:t>
            </a:r>
            <a:endParaRPr lang="en-US" dirty="0"/>
          </a:p>
          <a:p>
            <a:r>
              <a:rPr lang="en-US" dirty="0"/>
              <a:t>[Wang2018] Wang et al., “</a:t>
            </a:r>
            <a:r>
              <a:rPr lang="en-GB" dirty="0"/>
              <a:t>GLUE: A Multi-Task Benchmark and Analysis Platform for Natural Language Understanding</a:t>
            </a:r>
            <a:r>
              <a:rPr lang="en-US" dirty="0"/>
              <a:t>”</a:t>
            </a:r>
            <a:br>
              <a:rPr lang="en-US" dirty="0"/>
            </a:br>
            <a:r>
              <a:rPr lang="en-US" dirty="0">
                <a:hlinkClick r:id="rId4"/>
              </a:rPr>
              <a:t>https://arxiv.org/abs</a:t>
            </a:r>
            <a:r>
              <a:rPr lang="en-US">
                <a:hlinkClick r:id="rId4"/>
              </a:rPr>
              <a:t>/1804.07461</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8302338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US" dirty="0"/>
              <a:t>[Devlin2019] </a:t>
            </a:r>
            <a:r>
              <a:rPr lang="en-US" b="1" dirty="0">
                <a:solidFill>
                  <a:schemeClr val="accent2">
                    <a:lumMod val="50000"/>
                  </a:schemeClr>
                </a:solidFill>
              </a:rPr>
              <a:t>Devlin</a:t>
            </a:r>
            <a:r>
              <a:rPr lang="en-US" dirty="0"/>
              <a:t> et al., “BERT: Pre-training of Deep Bidirectional Transformers for Language Understanding”, 2019.</a:t>
            </a:r>
            <a:br>
              <a:rPr lang="en-US" dirty="0"/>
            </a:br>
            <a:r>
              <a:rPr lang="en-US" dirty="0">
                <a:hlinkClick r:id="rId2"/>
              </a:rPr>
              <a:t>https://arxiv.org/abs/1810.04805</a:t>
            </a:r>
            <a:endParaRPr lang="en-US" dirty="0"/>
          </a:p>
          <a:p>
            <a:r>
              <a:rPr lang="en-US" dirty="0"/>
              <a:t>[Dong2021] Dong et al., “Attention is Not All You Need: Pure Attention Loses Rank Doubly Exponentially with Depth”, 2021.</a:t>
            </a:r>
            <a:br>
              <a:rPr lang="en-US" dirty="0"/>
            </a:br>
            <a:r>
              <a:rPr lang="en-US" dirty="0">
                <a:hlinkClick r:id="rId3"/>
              </a:rPr>
              <a:t>https://arxiv.org/abs/2103.03404</a:t>
            </a:r>
            <a:endParaRPr lang="en-US" dirty="0"/>
          </a:p>
          <a:p>
            <a:r>
              <a:rPr lang="en-US" dirty="0"/>
              <a:t>[Bello2021] Bello et al., “</a:t>
            </a:r>
            <a:r>
              <a:rPr lang="en-US" dirty="0" err="1"/>
              <a:t>LambdaNetworks</a:t>
            </a:r>
            <a:r>
              <a:rPr lang="en-US" dirty="0"/>
              <a:t>: Modeling Long-Range Interactions Without Attention”, 2021.</a:t>
            </a:r>
            <a:br>
              <a:rPr lang="en-US" dirty="0"/>
            </a:br>
            <a:r>
              <a:rPr lang="en-US" dirty="0">
                <a:hlinkClick r:id="rId4"/>
              </a:rPr>
              <a:t>https://arxiv.org/abs/2102.08602</a:t>
            </a:r>
            <a:endParaRPr lang="en-US" dirty="0"/>
          </a:p>
          <a:p>
            <a:endParaRPr lang="en-US" dirty="0"/>
          </a:p>
          <a:p>
            <a:endParaRPr lang="en-GB" dirty="0"/>
          </a:p>
        </p:txBody>
      </p:sp>
    </p:spTree>
    <p:extLst>
      <p:ext uri="{BB962C8B-B14F-4D97-AF65-F5344CB8AC3E}">
        <p14:creationId xmlns:p14="http://schemas.microsoft.com/office/powerpoint/2010/main" val="3034987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3633</TotalTime>
  <Words>6176</Words>
  <Application>Microsoft Office PowerPoint</Application>
  <PresentationFormat>Widescreen</PresentationFormat>
  <Paragraphs>446</Paragraphs>
  <Slides>102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102</vt:i4>
      </vt:variant>
    </vt:vector>
  </HeadingPairs>
  <TitlesOfParts>
    <vt:vector size="107" baseType="lpstr">
      <vt:lpstr>Arial</vt:lpstr>
      <vt:lpstr>Calibri</vt:lpstr>
      <vt:lpstr>Calibri Light</vt:lpstr>
      <vt:lpstr>Cambria Math</vt:lpstr>
      <vt:lpstr>Office Theme</vt:lpstr>
      <vt:lpstr>50.039 Theory and Practice of Deep Learning W9-S3 Word Embedding Biases, Word Embedding Evaluation and Attention</vt:lpstr>
      <vt:lpstr>About this week (Week 9)</vt:lpstr>
      <vt:lpstr>About this week (Week 9)</vt:lpstr>
      <vt:lpstr>In the last episode…</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Word embedding biases</vt:lpstr>
      <vt:lpstr>Word embedding biases</vt:lpstr>
      <vt:lpstr>Word embedding biases</vt:lpstr>
      <vt:lpstr>Word embeddings evaluation</vt:lpstr>
      <vt:lpstr>In the last episode…</vt:lpstr>
      <vt:lpstr>Supervised and combined learning?</vt:lpstr>
      <vt:lpstr>From unsupervised to combined learning</vt:lpstr>
      <vt:lpstr>Counter-example: InferSent (out-of-class)</vt:lpstr>
      <vt:lpstr>From unsupervised to combined learning</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Attention: definition and motivation</vt:lpstr>
      <vt:lpstr>Attention coefficients</vt:lpstr>
      <vt:lpstr>Attention coefficients</vt:lpstr>
      <vt:lpstr>Attention: definition and motivation</vt:lpstr>
      <vt:lpstr>The attention layer</vt:lpstr>
      <vt:lpstr>PowerPoint Presentation</vt:lpstr>
      <vt:lpstr>The attention layer</vt:lpstr>
      <vt:lpstr>PowerPoint Presentation</vt:lpstr>
      <vt:lpstr>The attention layer</vt:lpstr>
      <vt:lpstr>PowerPoint Presentation</vt:lpstr>
      <vt:lpstr>The attention layer</vt:lpstr>
      <vt:lpstr>PowerPoint Presentation</vt:lpstr>
      <vt:lpstr>The attention layer</vt:lpstr>
      <vt:lpstr>The attention layer</vt:lpstr>
      <vt:lpstr>The attention layer</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attention layer</vt:lpstr>
      <vt:lpstr>The attention layer</vt:lpstr>
      <vt:lpstr>PowerPoint Presentation</vt:lpstr>
      <vt:lpstr>PowerPoint Presentation</vt:lpstr>
      <vt:lpstr>The attention layer</vt:lpstr>
      <vt:lpstr>The attention layer</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PowerPoint Presentation</vt:lpstr>
      <vt:lpstr>Great news!</vt:lpstr>
      <vt:lpstr>Applications for attention/transformers</vt:lpstr>
      <vt:lpstr>The BERT word embedding</vt:lpstr>
      <vt:lpstr>Also, GPT-n embeddings</vt:lpstr>
      <vt:lpstr>Out-of-NLP applications for transformers: Image captioning </vt:lpstr>
      <vt:lpstr>Out-of-NLP applications for transformers: Video captioning</vt:lpstr>
      <vt:lpstr>Out-of-NLP applications for transformers: Handrwitten recognition</vt:lpstr>
      <vt:lpstr>On the limits of attention?</vt:lpstr>
      <vt:lpstr>Conclusion (W9S3)</vt:lpstr>
      <vt:lpstr>Learn more about these topics</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232</cp:revision>
  <dcterms:created xsi:type="dcterms:W3CDTF">2021-03-10T09:35:15Z</dcterms:created>
  <dcterms:modified xsi:type="dcterms:W3CDTF">2022-10-18T03:53:10Z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2022-10-17T09:22:38Z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921e26b0-de0b-4c0c-9d64-a3c447bdcad4</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